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367" r:id="rId3"/>
    <p:sldId id="369" r:id="rId4"/>
    <p:sldId id="282" r:id="rId5"/>
    <p:sldId id="300" r:id="rId6"/>
    <p:sldId id="325" r:id="rId7"/>
    <p:sldId id="327" r:id="rId8"/>
    <p:sldId id="328" r:id="rId9"/>
    <p:sldId id="329" r:id="rId10"/>
    <p:sldId id="330" r:id="rId11"/>
    <p:sldId id="333" r:id="rId12"/>
    <p:sldId id="334" r:id="rId13"/>
    <p:sldId id="335" r:id="rId14"/>
    <p:sldId id="348" r:id="rId15"/>
    <p:sldId id="309" r:id="rId16"/>
    <p:sldId id="340" r:id="rId1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Calibri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E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Светлый стиль 1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24" autoAdjust="0"/>
    <p:restoredTop sz="94660"/>
  </p:normalViewPr>
  <p:slideViewPr>
    <p:cSldViewPr snapToGrid="0">
      <p:cViewPr varScale="1">
        <p:scale>
          <a:sx n="65" d="100"/>
          <a:sy n="65" d="100"/>
        </p:scale>
        <p:origin x="38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3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1" name="Shape 3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Calibri"/>
      </a:defRPr>
    </a:lvl1pPr>
    <a:lvl2pPr indent="228600" latinLnBrk="0">
      <a:defRPr sz="1200">
        <a:latin typeface="+mj-lt"/>
        <a:ea typeface="+mj-ea"/>
        <a:cs typeface="+mj-cs"/>
        <a:sym typeface="Calibri"/>
      </a:defRPr>
    </a:lvl2pPr>
    <a:lvl3pPr indent="457200" latinLnBrk="0">
      <a:defRPr sz="1200">
        <a:latin typeface="+mj-lt"/>
        <a:ea typeface="+mj-ea"/>
        <a:cs typeface="+mj-cs"/>
        <a:sym typeface="Calibri"/>
      </a:defRPr>
    </a:lvl3pPr>
    <a:lvl4pPr indent="685800" latinLnBrk="0">
      <a:defRPr sz="1200">
        <a:latin typeface="+mj-lt"/>
        <a:ea typeface="+mj-ea"/>
        <a:cs typeface="+mj-cs"/>
        <a:sym typeface="Calibri"/>
      </a:defRPr>
    </a:lvl4pPr>
    <a:lvl5pPr indent="914400" latinLnBrk="0">
      <a:defRPr sz="1200">
        <a:latin typeface="+mj-lt"/>
        <a:ea typeface="+mj-ea"/>
        <a:cs typeface="+mj-cs"/>
        <a:sym typeface="Calibri"/>
      </a:defRPr>
    </a:lvl5pPr>
    <a:lvl6pPr indent="1143000" latinLnBrk="0">
      <a:defRPr sz="1200">
        <a:latin typeface="+mj-lt"/>
        <a:ea typeface="+mj-ea"/>
        <a:cs typeface="+mj-cs"/>
        <a:sym typeface="Calibri"/>
      </a:defRPr>
    </a:lvl6pPr>
    <a:lvl7pPr indent="1371600" latinLnBrk="0">
      <a:defRPr sz="1200">
        <a:latin typeface="+mj-lt"/>
        <a:ea typeface="+mj-ea"/>
        <a:cs typeface="+mj-cs"/>
        <a:sym typeface="Calibri"/>
      </a:defRPr>
    </a:lvl7pPr>
    <a:lvl8pPr indent="1600200" latinLnBrk="0">
      <a:defRPr sz="1200">
        <a:latin typeface="+mj-lt"/>
        <a:ea typeface="+mj-ea"/>
        <a:cs typeface="+mj-cs"/>
        <a:sym typeface="Calibri"/>
      </a:defRPr>
    </a:lvl8pPr>
    <a:lvl9pPr indent="1828800" latinLnBrk="0">
      <a:defRPr sz="1200">
        <a:latin typeface="+mj-lt"/>
        <a:ea typeface="+mj-ea"/>
        <a:cs typeface="+mj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55460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962D1F-EBD6-44C1-A0ED-6441966F5E8A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1920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Текст заголовка</a:t>
            </a:r>
          </a:p>
        </p:txBody>
      </p:sp>
      <p:sp>
        <p:nvSpPr>
          <p:cNvPr id="1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5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</p:spPr>
        <p:txBody>
          <a:bodyPr anchor="ctr"/>
          <a:lstStyle>
            <a:lvl1pPr>
              <a:defRPr sz="12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23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FF4C58-A1E4-4FF8-BED2-B70A5BEC4241}"/>
              </a:ext>
            </a:extLst>
          </p:cNvPr>
          <p:cNvSpPr txBox="1"/>
          <p:nvPr userDrawn="1"/>
        </p:nvSpPr>
        <p:spPr>
          <a:xfrm>
            <a:off x="11315701" y="6109081"/>
            <a:ext cx="457200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50B3F654-BA31-45D8-9760-D96F88A901F1}" type="slidenum">
              <a:rPr kumimoji="0" lang="ru-RU" sz="1800" b="0" i="0" u="none" strike="noStrike" cap="none" spc="0" normalizeH="0" baseline="0" smtClean="0">
                <a:ln>
                  <a:noFill/>
                </a:ln>
                <a:solidFill>
                  <a:srgbClr val="FF0000"/>
                </a:solidFill>
                <a:effectLst/>
                <a:uFillTx/>
                <a:latin typeface="+mj-lt"/>
                <a:ea typeface="+mj-ea"/>
                <a:cs typeface="+mj-cs"/>
                <a:sym typeface="Calibri"/>
              </a:rPr>
              <a:pPr marL="0" marR="0" indent="0" algn="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t>‹#›</a:t>
            </a:fld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FF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  <p:sp>
        <p:nvSpPr>
          <p:cNvPr id="6" name="Параллелограмм 6">
            <a:extLst>
              <a:ext uri="{FF2B5EF4-FFF2-40B4-BE49-F238E27FC236}">
                <a16:creationId xmlns:a16="http://schemas.microsoft.com/office/drawing/2014/main" id="{D12C74E9-3C5B-401D-B0EE-4D9CF8264DDD}"/>
              </a:ext>
            </a:extLst>
          </p:cNvPr>
          <p:cNvSpPr/>
          <p:nvPr userDrawn="1"/>
        </p:nvSpPr>
        <p:spPr>
          <a:xfrm rot="18919285">
            <a:off x="-547866" y="792195"/>
            <a:ext cx="1846765" cy="7687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9017" y="0"/>
                </a:lnTo>
                <a:lnTo>
                  <a:pt x="21600" y="0"/>
                </a:lnTo>
                <a:lnTo>
                  <a:pt x="12583" y="21600"/>
                </a:lnTo>
                <a:close/>
              </a:path>
            </a:pathLst>
          </a:custGeom>
          <a:solidFill>
            <a:srgbClr val="FF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82D5A00-6D7C-433C-9385-EAEA5DC404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65701"/>
          <a:stretch/>
        </p:blipFill>
        <p:spPr>
          <a:xfrm>
            <a:off x="10990425" y="253998"/>
            <a:ext cx="972975" cy="808007"/>
          </a:xfrm>
          <a:prstGeom prst="rect">
            <a:avLst/>
          </a:prstGeom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8E089A20-7E2E-4FBB-B2D6-0A26AC294D5F}"/>
              </a:ext>
            </a:extLst>
          </p:cNvPr>
          <p:cNvGrpSpPr/>
          <p:nvPr userDrawn="1"/>
        </p:nvGrpSpPr>
        <p:grpSpPr>
          <a:xfrm>
            <a:off x="11734800" y="5137808"/>
            <a:ext cx="457200" cy="1617800"/>
            <a:chOff x="2695043" y="1763491"/>
            <a:chExt cx="253092" cy="895565"/>
          </a:xfrm>
        </p:grpSpPr>
        <p:sp>
          <p:nvSpPr>
            <p:cNvPr id="9" name="Параллелограмм 10">
              <a:extLst>
                <a:ext uri="{FF2B5EF4-FFF2-40B4-BE49-F238E27FC236}">
                  <a16:creationId xmlns:a16="http://schemas.microsoft.com/office/drawing/2014/main" id="{3C834135-CB5B-4ADA-9478-AA0F39D084A8}"/>
                </a:ext>
              </a:extLst>
            </p:cNvPr>
            <p:cNvSpPr/>
            <p:nvPr/>
          </p:nvSpPr>
          <p:spPr>
            <a:xfrm rot="16200000">
              <a:off x="2517589" y="1940945"/>
              <a:ext cx="608000" cy="253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9017" y="0"/>
                  </a:lnTo>
                  <a:lnTo>
                    <a:pt x="21600" y="0"/>
                  </a:lnTo>
                  <a:lnTo>
                    <a:pt x="12583" y="2160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Параллелограмм 10">
              <a:extLst>
                <a:ext uri="{FF2B5EF4-FFF2-40B4-BE49-F238E27FC236}">
                  <a16:creationId xmlns:a16="http://schemas.microsoft.com/office/drawing/2014/main" id="{4B5A1097-C484-469D-A1A9-EF053DB61C8E}"/>
                </a:ext>
              </a:extLst>
            </p:cNvPr>
            <p:cNvSpPr/>
            <p:nvPr/>
          </p:nvSpPr>
          <p:spPr>
            <a:xfrm rot="16200000">
              <a:off x="2694696" y="2405617"/>
              <a:ext cx="357897" cy="1489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9017" y="0"/>
                  </a:lnTo>
                  <a:lnTo>
                    <a:pt x="21600" y="0"/>
                  </a:lnTo>
                  <a:lnTo>
                    <a:pt x="12583" y="2160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082406BA-3B68-4C3B-B18F-8A1461F33212}"/>
              </a:ext>
            </a:extLst>
          </p:cNvPr>
          <p:cNvSpPr/>
          <p:nvPr userDrawn="1"/>
        </p:nvSpPr>
        <p:spPr>
          <a:xfrm>
            <a:off x="16214" y="-1"/>
            <a:ext cx="958736" cy="6858001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875"/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3BFA9A10-FC2D-4372-9632-06C057DF1A24}"/>
              </a:ext>
            </a:extLst>
          </p:cNvPr>
          <p:cNvSpPr txBox="1"/>
          <p:nvPr userDrawn="1"/>
        </p:nvSpPr>
        <p:spPr>
          <a:xfrm>
            <a:off x="156825" y="6411299"/>
            <a:ext cx="688064" cy="2426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fld id="{FB1A55BF-77AF-4C63-AB53-5C8F80F96F41}" type="slidenum">
              <a:rPr lang="ru-RU" sz="1577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ru-RU" sz="1577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2" descr="https://edu.gov.ru/application/frontend/skin/default/assets/images/logo.png">
            <a:extLst>
              <a:ext uri="{FF2B5EF4-FFF2-40B4-BE49-F238E27FC236}">
                <a16:creationId xmlns:a16="http://schemas.microsoft.com/office/drawing/2014/main" id="{F7E785BB-5729-4023-BF62-86227CA810A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563" y="204075"/>
            <a:ext cx="658404" cy="621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11A19472-3E5F-4206-B855-D607B56A11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1" r="5263"/>
          <a:stretch/>
        </p:blipFill>
        <p:spPr>
          <a:xfrm>
            <a:off x="10842060" y="89104"/>
            <a:ext cx="1292526" cy="1025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816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104900" y="365125"/>
            <a:ext cx="8053614" cy="9175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rgbClr val="333E48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rgbClr val="333E48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rgbClr val="333E48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rgbClr val="333E48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rgbClr val="333E48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rgbClr val="333E48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rgbClr val="333E48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rgbClr val="333E48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1" i="0" u="none" strike="noStrike" cap="none" spc="0" baseline="0">
          <a:ln>
            <a:noFill/>
          </a:ln>
          <a:solidFill>
            <a:srgbClr val="333E48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333E48"/>
          </a:solidFill>
          <a:uFillTx/>
          <a:latin typeface="Arial"/>
          <a:ea typeface="Arial"/>
          <a:cs typeface="Arial"/>
          <a:sym typeface="Arial"/>
        </a:defRPr>
      </a:lvl1pPr>
      <a:lvl2pPr marL="714375" marR="0" indent="-257175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333E48"/>
          </a:solidFill>
          <a:uFillTx/>
          <a:latin typeface="Arial"/>
          <a:ea typeface="Arial"/>
          <a:cs typeface="Arial"/>
          <a:sym typeface="Arial"/>
        </a:defRPr>
      </a:lvl2pPr>
      <a:lvl3pPr marL="1208314" marR="0" indent="-293914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333E48"/>
          </a:solidFill>
          <a:uFillTx/>
          <a:latin typeface="Arial"/>
          <a:ea typeface="Arial"/>
          <a:cs typeface="Arial"/>
          <a:sym typeface="Arial"/>
        </a:defRPr>
      </a:lvl3pPr>
      <a:lvl4pPr marL="1714500" marR="0" indent="-3429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333E48"/>
          </a:solidFill>
          <a:uFillTx/>
          <a:latin typeface="Arial"/>
          <a:ea typeface="Arial"/>
          <a:cs typeface="Arial"/>
          <a:sym typeface="Arial"/>
        </a:defRPr>
      </a:lvl4pPr>
      <a:lvl5pPr marL="2171700" marR="0" indent="-3429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333E48"/>
          </a:solidFill>
          <a:uFillTx/>
          <a:latin typeface="Arial"/>
          <a:ea typeface="Arial"/>
          <a:cs typeface="Arial"/>
          <a:sym typeface="Arial"/>
        </a:defRPr>
      </a:lvl5pPr>
      <a:lvl6pPr marL="2514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333E48"/>
          </a:solidFill>
          <a:uFillTx/>
          <a:latin typeface="Arial"/>
          <a:ea typeface="Arial"/>
          <a:cs typeface="Arial"/>
          <a:sym typeface="Arial"/>
        </a:defRPr>
      </a:lvl6pPr>
      <a:lvl7pPr marL="29718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333E48"/>
          </a:solidFill>
          <a:uFillTx/>
          <a:latin typeface="Arial"/>
          <a:ea typeface="Arial"/>
          <a:cs typeface="Arial"/>
          <a:sym typeface="Arial"/>
        </a:defRPr>
      </a:lvl7pPr>
      <a:lvl8pPr marL="34290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333E48"/>
          </a:solidFill>
          <a:uFillTx/>
          <a:latin typeface="Arial"/>
          <a:ea typeface="Arial"/>
          <a:cs typeface="Arial"/>
          <a:sym typeface="Arial"/>
        </a:defRPr>
      </a:lvl8pPr>
      <a:lvl9pPr marL="38862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1800" b="0" i="0" u="none" strike="noStrike" cap="none" spc="0" baseline="0">
          <a:ln>
            <a:noFill/>
          </a:ln>
          <a:solidFill>
            <a:srgbClr val="333E48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26.sv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12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24.svg"/><Relationship Id="rId5" Type="http://schemas.openxmlformats.org/officeDocument/2006/relationships/image" Target="../media/image18.svg"/><Relationship Id="rId10" Type="http://schemas.openxmlformats.org/officeDocument/2006/relationships/image" Target="../media/image13.png"/><Relationship Id="rId4" Type="http://schemas.openxmlformats.org/officeDocument/2006/relationships/image" Target="../media/image10.png"/><Relationship Id="rId9" Type="http://schemas.openxmlformats.org/officeDocument/2006/relationships/image" Target="../media/image22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7.gif"/><Relationship Id="rId7" Type="http://schemas.openxmlformats.org/officeDocument/2006/relationships/image" Target="../media/image29.pn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dsh.education/" TargetMode="External"/><Relationship Id="rId5" Type="http://schemas.openxmlformats.org/officeDocument/2006/relationships/hyperlink" Target="http://vcht.center/" TargetMode="External"/><Relationship Id="rId10" Type="http://schemas.openxmlformats.org/officeDocument/2006/relationships/image" Target="../media/image32.png"/><Relationship Id="rId4" Type="http://schemas.openxmlformats.org/officeDocument/2006/relationships/image" Target="../media/image28.png"/><Relationship Id="rId9" Type="http://schemas.openxmlformats.org/officeDocument/2006/relationships/image" Target="../media/image3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Заголовок 1"/>
          <p:cNvSpPr txBox="1">
            <a:spLocks noGrp="1"/>
          </p:cNvSpPr>
          <p:nvPr>
            <p:ph type="ctrTitle"/>
          </p:nvPr>
        </p:nvSpPr>
        <p:spPr>
          <a:xfrm>
            <a:off x="1856014" y="3204625"/>
            <a:ext cx="9957295" cy="1652549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ru-RU" dirty="0"/>
              <a:t>Создание </a:t>
            </a:r>
            <a:r>
              <a:rPr dirty="0" err="1"/>
              <a:t>Центров</a:t>
            </a:r>
            <a:r>
              <a:rPr dirty="0"/>
              <a:t> </a:t>
            </a:r>
            <a:r>
              <a:rPr dirty="0" err="1"/>
              <a:t>образования</a:t>
            </a:r>
            <a:r>
              <a:rPr dirty="0"/>
              <a:t> </a:t>
            </a:r>
            <a:r>
              <a:rPr lang="ru-RU" dirty="0"/>
              <a:t>естественно-научной и технологической направленностей </a:t>
            </a:r>
            <a:r>
              <a:rPr dirty="0"/>
              <a:t>«</a:t>
            </a:r>
            <a:r>
              <a:rPr dirty="0" err="1"/>
              <a:t>Точка</a:t>
            </a:r>
            <a:r>
              <a:rPr lang="en-US" dirty="0"/>
              <a:t> </a:t>
            </a:r>
            <a:r>
              <a:rPr dirty="0" err="1"/>
              <a:t>роста</a:t>
            </a:r>
            <a:r>
              <a:rPr dirty="0" smtClean="0"/>
              <a:t>»</a:t>
            </a:r>
            <a:endParaRPr dirty="0"/>
          </a:p>
        </p:txBody>
      </p:sp>
      <p:pic>
        <p:nvPicPr>
          <p:cNvPr id="36" name="Рисунок 5" descr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5460" y="487267"/>
            <a:ext cx="1225042" cy="1359676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  <p:sp>
        <p:nvSpPr>
          <p:cNvPr id="39" name="Параллелограмм 10"/>
          <p:cNvSpPr/>
          <p:nvPr/>
        </p:nvSpPr>
        <p:spPr>
          <a:xfrm rot="18919285">
            <a:off x="-1047360" y="4355574"/>
            <a:ext cx="3536020" cy="14719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9017" y="0"/>
                </a:lnTo>
                <a:lnTo>
                  <a:pt x="21600" y="0"/>
                </a:lnTo>
                <a:lnTo>
                  <a:pt x="12583" y="21600"/>
                </a:lnTo>
                <a:close/>
              </a:path>
            </a:pathLst>
          </a:custGeom>
          <a:solidFill>
            <a:srgbClr val="FF0000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8BF170A-7C70-4634-BFA9-F637B403E4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0182" r="38169"/>
          <a:stretch/>
        </p:blipFill>
        <p:spPr>
          <a:xfrm>
            <a:off x="1453838" y="303763"/>
            <a:ext cx="4537992" cy="166862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B477E7C-7A5D-416F-9C93-5F5C6FA3C5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5701"/>
          <a:stretch/>
        </p:blipFill>
        <p:spPr>
          <a:xfrm>
            <a:off x="10165557" y="571561"/>
            <a:ext cx="1500818" cy="1246354"/>
          </a:xfrm>
          <a:prstGeom prst="rect">
            <a:avLst/>
          </a:prstGeom>
        </p:spPr>
      </p:pic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C3938919-AF6A-404B-A009-2AAD16A76CBA}"/>
              </a:ext>
            </a:extLst>
          </p:cNvPr>
          <p:cNvSpPr txBox="1">
            <a:spLocks/>
          </p:cNvSpPr>
          <p:nvPr/>
        </p:nvSpPr>
        <p:spPr>
          <a:xfrm>
            <a:off x="1856015" y="4977633"/>
            <a:ext cx="7491186" cy="5214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t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hangingPunct="1"/>
            <a:endParaRPr lang="ru-RU" sz="2000" dirty="0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0DA6053D-AE43-424C-A669-9D377DD90918}"/>
              </a:ext>
            </a:extLst>
          </p:cNvPr>
          <p:cNvSpPr txBox="1">
            <a:spLocks/>
          </p:cNvSpPr>
          <p:nvPr/>
        </p:nvSpPr>
        <p:spPr>
          <a:xfrm>
            <a:off x="10388600" y="6148685"/>
            <a:ext cx="1346200" cy="5214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t">
            <a:normAutofit/>
          </a:bodyPr>
          <a:lstStyle>
            <a:lvl1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200" b="1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 hangingPunct="1"/>
            <a:r>
              <a:rPr lang="ru-RU" sz="1600" b="0" dirty="0">
                <a:solidFill>
                  <a:srgbClr val="FF0000"/>
                </a:solidFill>
              </a:rPr>
              <a:t>Январь </a:t>
            </a:r>
            <a:r>
              <a:rPr lang="ru-RU" sz="1600" b="0" dirty="0" smtClean="0">
                <a:solidFill>
                  <a:srgbClr val="FF0000"/>
                </a:solidFill>
              </a:rPr>
              <a:t>2022</a:t>
            </a:r>
            <a:endParaRPr lang="ru-RU" sz="1600" b="0" dirty="0">
              <a:solidFill>
                <a:srgbClr val="FF0000"/>
              </a:solidFill>
            </a:endParaRPr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D3C851A9-2A69-4F31-A4D3-D3732CB97344}"/>
              </a:ext>
            </a:extLst>
          </p:cNvPr>
          <p:cNvGrpSpPr/>
          <p:nvPr/>
        </p:nvGrpSpPr>
        <p:grpSpPr>
          <a:xfrm>
            <a:off x="11734800" y="5114883"/>
            <a:ext cx="457200" cy="1617800"/>
            <a:chOff x="2695043" y="1763491"/>
            <a:chExt cx="253092" cy="895565"/>
          </a:xfrm>
        </p:grpSpPr>
        <p:sp>
          <p:nvSpPr>
            <p:cNvPr id="14" name="Параллелограмм 10">
              <a:extLst>
                <a:ext uri="{FF2B5EF4-FFF2-40B4-BE49-F238E27FC236}">
                  <a16:creationId xmlns:a16="http://schemas.microsoft.com/office/drawing/2014/main" id="{2C1651FA-4F86-45F6-886C-00E8BE941B88}"/>
                </a:ext>
              </a:extLst>
            </p:cNvPr>
            <p:cNvSpPr/>
            <p:nvPr/>
          </p:nvSpPr>
          <p:spPr>
            <a:xfrm rot="16200000">
              <a:off x="2517589" y="1940945"/>
              <a:ext cx="608000" cy="2530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9017" y="0"/>
                  </a:lnTo>
                  <a:lnTo>
                    <a:pt x="21600" y="0"/>
                  </a:lnTo>
                  <a:lnTo>
                    <a:pt x="12583" y="2160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Параллелограмм 10">
              <a:extLst>
                <a:ext uri="{FF2B5EF4-FFF2-40B4-BE49-F238E27FC236}">
                  <a16:creationId xmlns:a16="http://schemas.microsoft.com/office/drawing/2014/main" id="{CE23A654-155F-4B0F-9110-A9A29F8DEB34}"/>
                </a:ext>
              </a:extLst>
            </p:cNvPr>
            <p:cNvSpPr/>
            <p:nvPr/>
          </p:nvSpPr>
          <p:spPr>
            <a:xfrm rot="16200000">
              <a:off x="2694696" y="2405617"/>
              <a:ext cx="357897" cy="1489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9017" y="0"/>
                  </a:lnTo>
                  <a:lnTo>
                    <a:pt x="21600" y="0"/>
                  </a:lnTo>
                  <a:lnTo>
                    <a:pt x="12583" y="21600"/>
                  </a:lnTo>
                  <a:close/>
                </a:path>
              </a:pathLst>
            </a:custGeom>
            <a:solidFill>
              <a:srgbClr val="FF0000"/>
            </a:solidFill>
            <a:ln w="12700">
              <a:miter lim="400000"/>
            </a:ln>
          </p:spPr>
          <p:txBody>
            <a:bodyPr lIns="45719" rIns="45719" anchor="ctr"/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</p:grp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Объект 2">
            <a:extLst>
              <a:ext uri="{FF2B5EF4-FFF2-40B4-BE49-F238E27FC236}">
                <a16:creationId xmlns:a16="http://schemas.microsoft.com/office/drawing/2014/main" id="{D40DAD62-AEE8-4C86-9341-8B19C2B6BC66}"/>
              </a:ext>
            </a:extLst>
          </p:cNvPr>
          <p:cNvSpPr txBox="1">
            <a:spLocks/>
          </p:cNvSpPr>
          <p:nvPr/>
        </p:nvSpPr>
        <p:spPr>
          <a:xfrm>
            <a:off x="1133928" y="2137549"/>
            <a:ext cx="2694956" cy="10766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ru-RU" sz="1600" b="1" dirty="0">
                <a:solidFill>
                  <a:srgbClr val="484C6A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Национальная цель </a:t>
            </a:r>
            <a:br>
              <a:rPr lang="ru-RU" sz="1600" b="1" dirty="0">
                <a:solidFill>
                  <a:srgbClr val="484C6A"/>
                </a:solidFill>
                <a:latin typeface="Circe" panose="020B0502020203020203" pitchFamily="34" charset="-52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484C6A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развития Российской Федерации на период </a:t>
            </a:r>
            <a:br>
              <a:rPr lang="ru-RU" sz="1600" b="1" dirty="0">
                <a:solidFill>
                  <a:srgbClr val="484C6A"/>
                </a:solidFill>
                <a:latin typeface="Circe" panose="020B0502020203020203" pitchFamily="34" charset="-52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484C6A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до 2030 года</a:t>
            </a:r>
          </a:p>
        </p:txBody>
      </p:sp>
      <p:sp>
        <p:nvSpPr>
          <p:cNvPr id="22" name="Объект 2">
            <a:extLst>
              <a:ext uri="{FF2B5EF4-FFF2-40B4-BE49-F238E27FC236}">
                <a16:creationId xmlns:a16="http://schemas.microsoft.com/office/drawing/2014/main" id="{4F6862E3-D18B-470D-9B6F-9D25AA358220}"/>
              </a:ext>
            </a:extLst>
          </p:cNvPr>
          <p:cNvSpPr txBox="1">
            <a:spLocks/>
          </p:cNvSpPr>
          <p:nvPr/>
        </p:nvSpPr>
        <p:spPr>
          <a:xfrm>
            <a:off x="1133928" y="4701135"/>
            <a:ext cx="2388238" cy="4876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ru-RU" sz="1600" b="1" dirty="0">
                <a:solidFill>
                  <a:srgbClr val="484C6A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Целевые показатели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AE8CB5BB-F638-4315-A78F-7E60DF8EA309}"/>
              </a:ext>
            </a:extLst>
          </p:cNvPr>
          <p:cNvCxnSpPr>
            <a:cxnSpLocks/>
          </p:cNvCxnSpPr>
          <p:nvPr/>
        </p:nvCxnSpPr>
        <p:spPr>
          <a:xfrm>
            <a:off x="3675524" y="2137549"/>
            <a:ext cx="0" cy="1076633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F5FDDFA4-1132-440B-B75E-B847D7DA75AA}"/>
              </a:ext>
            </a:extLst>
          </p:cNvPr>
          <p:cNvCxnSpPr>
            <a:cxnSpLocks/>
          </p:cNvCxnSpPr>
          <p:nvPr/>
        </p:nvCxnSpPr>
        <p:spPr>
          <a:xfrm>
            <a:off x="3675524" y="3564293"/>
            <a:ext cx="0" cy="3067326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Объект 2">
            <a:extLst>
              <a:ext uri="{FF2B5EF4-FFF2-40B4-BE49-F238E27FC236}">
                <a16:creationId xmlns:a16="http://schemas.microsoft.com/office/drawing/2014/main" id="{312162F5-6B0A-405D-B468-3A2B3CADFA31}"/>
              </a:ext>
            </a:extLst>
          </p:cNvPr>
          <p:cNvSpPr txBox="1">
            <a:spLocks/>
          </p:cNvSpPr>
          <p:nvPr/>
        </p:nvSpPr>
        <p:spPr>
          <a:xfrm>
            <a:off x="4176371" y="2223803"/>
            <a:ext cx="6106278" cy="9903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ru-RU" b="1" dirty="0">
                <a:solidFill>
                  <a:srgbClr val="484C6A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Возможность для самореализации </a:t>
            </a:r>
            <a:br>
              <a:rPr lang="ru-RU" b="1" dirty="0">
                <a:solidFill>
                  <a:srgbClr val="484C6A"/>
                </a:solidFill>
                <a:latin typeface="Circe" panose="020B0502020203020203" pitchFamily="34" charset="-52"/>
                <a:cs typeface="Arial" panose="020B0604020202020204" pitchFamily="34" charset="0"/>
              </a:rPr>
            </a:br>
            <a:r>
              <a:rPr lang="ru-RU" b="1" dirty="0">
                <a:solidFill>
                  <a:srgbClr val="484C6A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и развития талантов</a:t>
            </a:r>
          </a:p>
        </p:txBody>
      </p:sp>
      <p:sp>
        <p:nvSpPr>
          <p:cNvPr id="26" name="Объект 2">
            <a:extLst>
              <a:ext uri="{FF2B5EF4-FFF2-40B4-BE49-F238E27FC236}">
                <a16:creationId xmlns:a16="http://schemas.microsoft.com/office/drawing/2014/main" id="{0F1BABCB-D0ED-47A1-AEA3-D9AE48FF4CEC}"/>
              </a:ext>
            </a:extLst>
          </p:cNvPr>
          <p:cNvSpPr txBox="1">
            <a:spLocks/>
          </p:cNvSpPr>
          <p:nvPr/>
        </p:nvSpPr>
        <p:spPr>
          <a:xfrm>
            <a:off x="4176372" y="3564293"/>
            <a:ext cx="7681800" cy="22883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ru-RU" sz="1600" b="1" dirty="0">
                <a:solidFill>
                  <a:srgbClr val="484C6A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Вхождение Российской Федерации десятку ведущих стран </a:t>
            </a:r>
            <a:r>
              <a:rPr lang="ru-RU" sz="1600" dirty="0">
                <a:solidFill>
                  <a:srgbClr val="484C6A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мира по качеству общего образования</a:t>
            </a:r>
          </a:p>
          <a:p>
            <a:pPr marL="0" lvl="0" indent="0">
              <a:buNone/>
              <a:defRPr/>
            </a:pPr>
            <a:r>
              <a:rPr lang="ru-RU" sz="1600" b="1" dirty="0">
                <a:solidFill>
                  <a:srgbClr val="484C6A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Формирование эффективной системы выявления, поддержки и развития способностей </a:t>
            </a:r>
            <a:r>
              <a:rPr lang="ru-RU" sz="1600" dirty="0">
                <a:solidFill>
                  <a:srgbClr val="484C6A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и талантов у детей и молодежи, основанной на принципах справедливости, всеобщности и направленной на самоопределение и профессиональную ориентацию всех обучающихся</a:t>
            </a:r>
          </a:p>
          <a:p>
            <a:pPr marL="0" lvl="0" indent="0">
              <a:buNone/>
              <a:defRPr/>
            </a:pPr>
            <a:r>
              <a:rPr lang="ru-RU" sz="1600" b="1" dirty="0">
                <a:solidFill>
                  <a:srgbClr val="484C6A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Создание условий для воспитания гармонично развитой и социально ответственной личности </a:t>
            </a:r>
            <a:r>
              <a:rPr lang="ru-RU" sz="1600" dirty="0">
                <a:solidFill>
                  <a:srgbClr val="484C6A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на основе духовно-нравственных ценностей народов Российской Федерации, исторических и национально-культурных традиций</a:t>
            </a:r>
          </a:p>
          <a:p>
            <a:pPr marL="0" lvl="0" indent="0">
              <a:buNone/>
              <a:defRPr/>
            </a:pPr>
            <a:r>
              <a:rPr lang="ru-RU" sz="1600" b="1" dirty="0">
                <a:solidFill>
                  <a:srgbClr val="484C6A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Увеличение доли граждан, занимающихся волонтерской (добровольческой) деятельностью </a:t>
            </a:r>
            <a:r>
              <a:rPr lang="ru-RU" sz="1600" dirty="0">
                <a:solidFill>
                  <a:srgbClr val="484C6A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или вовлеченных в деятельность волонтерских (добровольческих) организаций, </a:t>
            </a:r>
            <a:r>
              <a:rPr lang="ru-RU" sz="1600" b="1" dirty="0">
                <a:solidFill>
                  <a:srgbClr val="484C6A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до 15 процентов.</a:t>
            </a:r>
          </a:p>
        </p:txBody>
      </p:sp>
      <p:sp>
        <p:nvSpPr>
          <p:cNvPr id="27" name="Объект 2">
            <a:extLst>
              <a:ext uri="{FF2B5EF4-FFF2-40B4-BE49-F238E27FC236}">
                <a16:creationId xmlns:a16="http://schemas.microsoft.com/office/drawing/2014/main" id="{4A9D823A-F2D0-4BA6-AD4B-614167451862}"/>
              </a:ext>
            </a:extLst>
          </p:cNvPr>
          <p:cNvSpPr txBox="1">
            <a:spLocks/>
          </p:cNvSpPr>
          <p:nvPr/>
        </p:nvSpPr>
        <p:spPr>
          <a:xfrm>
            <a:off x="3828884" y="3604439"/>
            <a:ext cx="400828" cy="4426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ru-RU" b="1" dirty="0">
                <a:solidFill>
                  <a:srgbClr val="484C6A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1</a:t>
            </a:r>
          </a:p>
        </p:txBody>
      </p:sp>
      <p:sp>
        <p:nvSpPr>
          <p:cNvPr id="28" name="Объект 2">
            <a:extLst>
              <a:ext uri="{FF2B5EF4-FFF2-40B4-BE49-F238E27FC236}">
                <a16:creationId xmlns:a16="http://schemas.microsoft.com/office/drawing/2014/main" id="{6D247672-A749-42F0-92E6-BD066987E227}"/>
              </a:ext>
            </a:extLst>
          </p:cNvPr>
          <p:cNvSpPr txBox="1">
            <a:spLocks/>
          </p:cNvSpPr>
          <p:nvPr/>
        </p:nvSpPr>
        <p:spPr>
          <a:xfrm>
            <a:off x="3828884" y="4381331"/>
            <a:ext cx="400828" cy="4426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ru-RU" b="1" dirty="0">
                <a:solidFill>
                  <a:srgbClr val="484C6A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2</a:t>
            </a:r>
          </a:p>
        </p:txBody>
      </p:sp>
      <p:sp>
        <p:nvSpPr>
          <p:cNvPr id="29" name="Объект 2">
            <a:extLst>
              <a:ext uri="{FF2B5EF4-FFF2-40B4-BE49-F238E27FC236}">
                <a16:creationId xmlns:a16="http://schemas.microsoft.com/office/drawing/2014/main" id="{99F30604-E191-4979-B6BD-C45174D3389A}"/>
              </a:ext>
            </a:extLst>
          </p:cNvPr>
          <p:cNvSpPr txBox="1">
            <a:spLocks/>
          </p:cNvSpPr>
          <p:nvPr/>
        </p:nvSpPr>
        <p:spPr>
          <a:xfrm>
            <a:off x="3828884" y="5266024"/>
            <a:ext cx="400828" cy="4426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ru-RU" b="1" dirty="0">
                <a:solidFill>
                  <a:srgbClr val="484C6A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021F11-BC2E-4008-853D-D76F84FB9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3928" y="251101"/>
            <a:ext cx="8053614" cy="1262514"/>
          </a:xfrm>
        </p:spPr>
        <p:txBody>
          <a:bodyPr>
            <a:noAutofit/>
          </a:bodyPr>
          <a:lstStyle/>
          <a:p>
            <a:pPr defTabSz="1007943">
              <a:spcBef>
                <a:spcPct val="0"/>
              </a:spcBef>
            </a:pPr>
            <a:r>
              <a:rPr lang="ru-RU" sz="2800" kern="1200" dirty="0">
                <a:solidFill>
                  <a:srgbClr val="484C6A"/>
                </a:solidFill>
                <a:latin typeface="Muller Bold" pitchFamily="50" charset="-52"/>
                <a:ea typeface="+mj-ea"/>
                <a:cs typeface="Arial" panose="020B0604020202020204" pitchFamily="34" charset="0"/>
              </a:rPr>
              <a:t>Указ Президента Российской Федерации </a:t>
            </a:r>
            <a:br>
              <a:rPr lang="ru-RU" sz="2800" kern="1200" dirty="0">
                <a:solidFill>
                  <a:srgbClr val="484C6A"/>
                </a:solidFill>
                <a:latin typeface="Muller Bold" pitchFamily="50" charset="-52"/>
                <a:ea typeface="+mj-ea"/>
                <a:cs typeface="Arial" panose="020B0604020202020204" pitchFamily="34" charset="0"/>
              </a:rPr>
            </a:br>
            <a:r>
              <a:rPr lang="ru-RU" sz="2800" kern="1200" dirty="0">
                <a:solidFill>
                  <a:srgbClr val="484C6A"/>
                </a:solidFill>
                <a:latin typeface="Muller Bold" pitchFamily="50" charset="-52"/>
                <a:ea typeface="+mj-ea"/>
                <a:cs typeface="Arial" panose="020B0604020202020204" pitchFamily="34" charset="0"/>
              </a:rPr>
              <a:t>о Национальных целях развития Российской Федерации на период до 2030 года</a:t>
            </a:r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03A12E2B-CABA-493E-ADC9-C9BD7BE8642F}"/>
              </a:ext>
            </a:extLst>
          </p:cNvPr>
          <p:cNvSpPr txBox="1">
            <a:spLocks/>
          </p:cNvSpPr>
          <p:nvPr/>
        </p:nvSpPr>
        <p:spPr>
          <a:xfrm>
            <a:off x="3828884" y="6021593"/>
            <a:ext cx="400828" cy="4426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ru-RU" b="1" dirty="0">
                <a:solidFill>
                  <a:srgbClr val="484C6A"/>
                </a:solidFill>
                <a:latin typeface="Circe" panose="020B0502020203020203" pitchFamily="34" charset="-52"/>
                <a:cs typeface="Arial" panose="020B0604020202020204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115893032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A2C4373-B857-47E6-9760-5BED7B8FC7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7436" y="1359202"/>
            <a:ext cx="6892637" cy="261243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577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1 034 252 новых мест </a:t>
            </a:r>
            <a:r>
              <a:rPr lang="ru-RU" sz="1577" dirty="0">
                <a:latin typeface="Arial" panose="020B0604020202020204" pitchFamily="34" charset="0"/>
                <a:cs typeface="Arial" panose="020B0604020202020204" pitchFamily="34" charset="0"/>
              </a:rPr>
              <a:t>в общеобразовательных организациях, в том числе расположенных в сельской местности и поселках городского типа</a:t>
            </a:r>
          </a:p>
          <a:p>
            <a:pPr marL="0" indent="0">
              <a:buNone/>
            </a:pPr>
            <a:r>
              <a:rPr lang="ru-RU" sz="1577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224 детских технопарков «</a:t>
            </a:r>
            <a:r>
              <a:rPr lang="ru-RU" sz="1577" b="1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Кванториум</a:t>
            </a:r>
            <a:r>
              <a:rPr lang="ru-RU" sz="1577" b="1" dirty="0">
                <a:latin typeface="Arial" panose="020B0604020202020204" pitchFamily="34" charset="0"/>
                <a:cs typeface="Arial" panose="020B0604020202020204" pitchFamily="34" charset="0"/>
              </a:rPr>
              <a:t>» </a:t>
            </a:r>
            <a:r>
              <a:rPr lang="ru-RU" sz="1577" dirty="0">
                <a:latin typeface="Arial" panose="020B0604020202020204" pitchFamily="34" charset="0"/>
                <a:cs typeface="Arial" panose="020B0604020202020204" pitchFamily="34" charset="0"/>
              </a:rPr>
              <a:t>в школах (всего с учетом ранее созданных детских технопарков – </a:t>
            </a:r>
            <a:r>
              <a:rPr lang="ru-RU" sz="1577" b="1" dirty="0">
                <a:latin typeface="Arial" panose="020B0604020202020204" pitchFamily="34" charset="0"/>
                <a:cs typeface="Arial" panose="020B0604020202020204" pitchFamily="34" charset="0"/>
              </a:rPr>
              <a:t>359</a:t>
            </a:r>
            <a:r>
              <a:rPr lang="ru-RU" sz="1577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>
              <a:buNone/>
            </a:pPr>
            <a:r>
              <a:rPr lang="ru-RU" sz="1577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19 950 центров образования </a:t>
            </a:r>
            <a:r>
              <a:rPr lang="ru-RU" sz="1577" dirty="0">
                <a:latin typeface="Arial" panose="020B0604020202020204" pitchFamily="34" charset="0"/>
                <a:cs typeface="Arial" panose="020B0604020202020204" pitchFamily="34" charset="0"/>
              </a:rPr>
              <a:t>естественно-научной и технологической направленностей в школах сельской местности и малых городов (с учетом ранее созданных центров «Точка роста» – </a:t>
            </a:r>
            <a:r>
              <a:rPr lang="ru-RU" sz="1577" b="1" dirty="0">
                <a:latin typeface="Arial" panose="020B0604020202020204" pitchFamily="34" charset="0"/>
                <a:cs typeface="Arial" panose="020B0604020202020204" pitchFamily="34" charset="0"/>
              </a:rPr>
              <a:t>24950</a:t>
            </a:r>
            <a:r>
              <a:rPr lang="ru-RU" sz="1577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>
              <a:buNone/>
            </a:pPr>
            <a:r>
              <a:rPr lang="ru-RU" sz="1577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900</a:t>
            </a:r>
            <a:r>
              <a:rPr lang="ru-RU" sz="1577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577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организаций</a:t>
            </a:r>
            <a:r>
              <a:rPr lang="ru-RU" sz="1577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577" dirty="0">
                <a:latin typeface="Arial" panose="020B0604020202020204" pitchFamily="34" charset="0"/>
                <a:cs typeface="Arial" panose="020B0604020202020204" pitchFamily="34" charset="0"/>
              </a:rPr>
              <a:t>реализующих исключительно адаптированные общеобразовательные программы, </a:t>
            </a:r>
            <a:r>
              <a:rPr lang="ru-RU" sz="1577" b="1" dirty="0">
                <a:latin typeface="Arial" panose="020B0604020202020204" pitchFamily="34" charset="0"/>
                <a:cs typeface="Arial" panose="020B0604020202020204" pitchFamily="34" charset="0"/>
              </a:rPr>
              <a:t>обновят материально-техническую базу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F479A0F2-96E6-4DE6-9A11-A67BE9B8870D}"/>
              </a:ext>
            </a:extLst>
          </p:cNvPr>
          <p:cNvSpPr txBox="1"/>
          <p:nvPr/>
        </p:nvSpPr>
        <p:spPr>
          <a:xfrm>
            <a:off x="923638" y="315249"/>
            <a:ext cx="9199780" cy="7755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  <a:defRPr sz="2400"/>
            </a:pPr>
            <a:r>
              <a:rPr lang="ru-RU" sz="2800" b="1" dirty="0">
                <a:solidFill>
                  <a:srgbClr val="333E48"/>
                </a:solidFill>
                <a:latin typeface="Arial"/>
                <a:ea typeface="Arial"/>
                <a:cs typeface="Arial"/>
                <a:sym typeface="Arial"/>
              </a:rPr>
              <a:t>ФП «Современная школа». </a:t>
            </a:r>
          </a:p>
          <a:p>
            <a:pPr>
              <a:lnSpc>
                <a:spcPct val="90000"/>
              </a:lnSpc>
              <a:defRPr sz="2400"/>
            </a:pPr>
            <a:r>
              <a:rPr lang="ru-RU" sz="2800" b="1" dirty="0">
                <a:solidFill>
                  <a:srgbClr val="333E48"/>
                </a:solidFill>
                <a:latin typeface="Arial"/>
                <a:ea typeface="Arial"/>
                <a:cs typeface="Arial"/>
                <a:sym typeface="Arial"/>
              </a:rPr>
              <a:t>К 2024 году: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C42B66B8-3CE6-4817-A079-5EBE35153C96}"/>
              </a:ext>
            </a:extLst>
          </p:cNvPr>
          <p:cNvGrpSpPr/>
          <p:nvPr/>
        </p:nvGrpSpPr>
        <p:grpSpPr>
          <a:xfrm>
            <a:off x="8234423" y="1258571"/>
            <a:ext cx="1990231" cy="2583756"/>
            <a:chOff x="10795784" y="2506375"/>
            <a:chExt cx="3029574" cy="393305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8290523-F6DC-440A-ABB5-CCB54302D98B}"/>
                </a:ext>
              </a:extLst>
            </p:cNvPr>
            <p:cNvSpPr txBox="1"/>
            <p:nvPr/>
          </p:nvSpPr>
          <p:spPr>
            <a:xfrm>
              <a:off x="10795784" y="3581550"/>
              <a:ext cx="3029574" cy="2857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3600" b="1" dirty="0">
                  <a:solidFill>
                    <a:srgbClr val="0070C0"/>
                  </a:solidFill>
                </a:rPr>
                <a:t>млрд р.</a:t>
              </a:r>
            </a:p>
            <a:p>
              <a:r>
                <a:rPr lang="ru-RU" sz="1600" b="1" dirty="0">
                  <a:solidFill>
                    <a:srgbClr val="0070C0"/>
                  </a:solidFill>
                </a:rPr>
                <a:t>на реализацию </a:t>
              </a:r>
              <a:br>
                <a:rPr lang="ru-RU" sz="1600" b="1" dirty="0">
                  <a:solidFill>
                    <a:srgbClr val="0070C0"/>
                  </a:solidFill>
                </a:rPr>
              </a:br>
              <a:r>
                <a:rPr lang="ru-RU" sz="1600" b="1" dirty="0">
                  <a:solidFill>
                    <a:srgbClr val="0070C0"/>
                  </a:solidFill>
                </a:rPr>
                <a:t>федерального </a:t>
              </a:r>
              <a:br>
                <a:rPr lang="ru-RU" sz="1600" b="1" dirty="0">
                  <a:solidFill>
                    <a:srgbClr val="0070C0"/>
                  </a:solidFill>
                </a:rPr>
              </a:br>
              <a:r>
                <a:rPr lang="ru-RU" sz="1600" b="1" dirty="0">
                  <a:solidFill>
                    <a:srgbClr val="0070C0"/>
                  </a:solidFill>
                </a:rPr>
                <a:t>проекта</a:t>
              </a:r>
            </a:p>
            <a:p>
              <a:r>
                <a:rPr lang="ru-RU" sz="1600" b="1" dirty="0">
                  <a:solidFill>
                    <a:srgbClr val="0070C0"/>
                  </a:solidFill>
                </a:rPr>
                <a:t>с 2021 по </a:t>
              </a:r>
              <a:br>
                <a:rPr lang="ru-RU" sz="1600" b="1" dirty="0">
                  <a:solidFill>
                    <a:srgbClr val="0070C0"/>
                  </a:solidFill>
                </a:rPr>
              </a:br>
              <a:r>
                <a:rPr lang="ru-RU" sz="1600" b="1" dirty="0">
                  <a:solidFill>
                    <a:srgbClr val="0070C0"/>
                  </a:solidFill>
                </a:rPr>
                <a:t>2024 годы</a:t>
              </a: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5981EFB7-2F88-467D-96BC-F1B62126B909}"/>
                </a:ext>
              </a:extLst>
            </p:cNvPr>
            <p:cNvSpPr/>
            <p:nvPr/>
          </p:nvSpPr>
          <p:spPr>
            <a:xfrm>
              <a:off x="10795786" y="2506375"/>
              <a:ext cx="2140479" cy="87912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3153" b="1" dirty="0">
                  <a:solidFill>
                    <a:srgbClr val="0070C0"/>
                  </a:solidFill>
                </a:rPr>
                <a:t>757,78 </a:t>
              </a:r>
              <a:endParaRPr lang="ru-RU" sz="3153" dirty="0">
                <a:solidFill>
                  <a:srgbClr val="0070C0"/>
                </a:solidFill>
              </a:endParaRPr>
            </a:p>
          </p:txBody>
        </p:sp>
      </p:grpSp>
      <p:sp>
        <p:nvSpPr>
          <p:cNvPr id="8" name="Прямоугольник 7"/>
          <p:cNvSpPr/>
          <p:nvPr/>
        </p:nvSpPr>
        <p:spPr>
          <a:xfrm>
            <a:off x="745837" y="4017799"/>
            <a:ext cx="1019001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Функционирует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единая федеральная система научно-методического сопровождения педагогических работников и управленческих кадров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, в каждом субъекте РФ с 2021 года будет функционировать центр непрерывного повышения профессионального мастерства педагогов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В каждом педагогическом вузе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будет создан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педагогический технопарк «</a:t>
            </a:r>
            <a:r>
              <a:rPr lang="ru-RU" b="1" dirty="0" err="1">
                <a:latin typeface="Arial" panose="020B0604020202020204" pitchFamily="34" charset="0"/>
                <a:cs typeface="Arial" panose="020B0604020202020204" pitchFamily="34" charset="0"/>
              </a:rPr>
              <a:t>Кванториум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 </a:t>
            </a: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 услуг </a:t>
            </a:r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психолого-педагогической, методической и консультативной помощи родителям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(законным представителям) детей, а также гражданам, желающим принять на воспитание в свои семьи детей, оставшихся без попечения родителей</a:t>
            </a:r>
          </a:p>
        </p:txBody>
      </p:sp>
    </p:spTree>
    <p:extLst>
      <p:ext uri="{BB962C8B-B14F-4D97-AF65-F5344CB8AC3E}">
        <p14:creationId xmlns:p14="http://schemas.microsoft.com/office/powerpoint/2010/main" val="372338218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1"/>
          <p:cNvSpPr txBox="1"/>
          <p:nvPr/>
        </p:nvSpPr>
        <p:spPr>
          <a:xfrm>
            <a:off x="1301261" y="1990690"/>
            <a:ext cx="10269415" cy="4247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 anchor="ctr">
            <a:spAutoFit/>
          </a:bodyPr>
          <a:lstStyle/>
          <a:p>
            <a:pPr>
              <a:lnSpc>
                <a:spcPct val="90000"/>
              </a:lnSpc>
              <a:defRPr sz="2000">
                <a:solidFill>
                  <a:srgbClr val="333E48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sz="2400" dirty="0"/>
              <a:t> </a:t>
            </a:r>
            <a:endParaRPr sz="2400" dirty="0"/>
          </a:p>
        </p:txBody>
      </p:sp>
      <p:graphicFrame>
        <p:nvGraphicFramePr>
          <p:cNvPr id="43" name="Таблица 6"/>
          <p:cNvGraphicFramePr/>
          <p:nvPr>
            <p:extLst>
              <p:ext uri="{D42A27DB-BD31-4B8C-83A1-F6EECF244321}">
                <p14:modId xmlns:p14="http://schemas.microsoft.com/office/powerpoint/2010/main" val="2328267625"/>
              </p:ext>
            </p:extLst>
          </p:nvPr>
        </p:nvGraphicFramePr>
        <p:xfrm>
          <a:off x="950546" y="1424652"/>
          <a:ext cx="9849338" cy="467328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49078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415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7612">
                <a:tc>
                  <a:txBody>
                    <a:bodyPr/>
                    <a:lstStyle/>
                    <a:p>
                      <a:pPr algn="ctr"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lang="ru-RU" sz="2400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Г</a:t>
                      </a:r>
                      <a:r>
                        <a:rPr sz="2400" dirty="0" err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од</a:t>
                      </a:r>
                      <a:r>
                        <a:rPr lang="ru-RU" sz="2400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endParaRPr sz="2400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5720" marR="45720" horzOverflow="overflow">
                    <a:solidFill>
                      <a:srgbClr val="333E4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b="0">
                          <a:solidFill>
                            <a:srgbClr val="000000"/>
                          </a:solidFill>
                        </a:defRPr>
                      </a:pPr>
                      <a:r>
                        <a:rPr sz="2400" dirty="0" err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Количество</a:t>
                      </a:r>
                      <a:r>
                        <a:rPr sz="2400" dirty="0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sz="2400" dirty="0" err="1">
                          <a:solidFill>
                            <a:schemeClr val="bg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школ</a:t>
                      </a:r>
                      <a:endParaRPr sz="2400" dirty="0">
                        <a:solidFill>
                          <a:schemeClr val="bg1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5720" marR="45720" horzOverflow="overflow">
                    <a:solidFill>
                      <a:srgbClr val="333E4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7612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rgbClr val="333E4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2019</a:t>
                      </a:r>
                      <a:endParaRPr sz="2400" dirty="0">
                        <a:solidFill>
                          <a:srgbClr val="333E48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5720" marR="45720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rgbClr val="333E4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2049</a:t>
                      </a:r>
                      <a:endParaRPr sz="2400" dirty="0">
                        <a:solidFill>
                          <a:srgbClr val="333E48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5720" marR="45720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5451899"/>
                  </a:ext>
                </a:extLst>
              </a:tr>
              <a:tr h="667612">
                <a:tc>
                  <a:txBody>
                    <a:bodyPr/>
                    <a:lstStyle/>
                    <a:p>
                      <a:pPr algn="ctr"/>
                      <a:r>
                        <a:rPr lang="ru-RU" sz="2400" b="0" i="0" u="none" strike="noStrike" cap="none" spc="0" baseline="0" dirty="0">
                          <a:ln>
                            <a:noFill/>
                          </a:ln>
                          <a:solidFill>
                            <a:srgbClr val="333E48"/>
                          </a:solidFill>
                          <a:uFillTx/>
                          <a:latin typeface="Arial"/>
                          <a:ea typeface="Arial"/>
                          <a:cs typeface="Arial"/>
                          <a:sym typeface="Arial"/>
                        </a:rPr>
                        <a:t>2020</a:t>
                      </a:r>
                      <a:endParaRPr sz="2400" b="0" i="0" u="none" strike="noStrike" cap="none" spc="0" baseline="0" dirty="0">
                        <a:ln>
                          <a:noFill/>
                        </a:ln>
                        <a:solidFill>
                          <a:srgbClr val="333E48"/>
                        </a:solidFill>
                        <a:uFillTx/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5720" marR="45720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u="none" dirty="0">
                          <a:solidFill>
                            <a:srgbClr val="333E4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2951</a:t>
                      </a:r>
                      <a:endParaRPr sz="2400" u="none" dirty="0">
                        <a:solidFill>
                          <a:srgbClr val="333E48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5720" marR="45720" horzOverflow="overflow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8621027"/>
                  </a:ext>
                </a:extLst>
              </a:tr>
              <a:tr h="667612">
                <a:tc>
                  <a:txBody>
                    <a:bodyPr/>
                    <a:lstStyle/>
                    <a:p>
                      <a:pPr algn="ctr"/>
                      <a:r>
                        <a:rPr sz="2400" dirty="0">
                          <a:solidFill>
                            <a:srgbClr val="333E4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2021</a:t>
                      </a:r>
                    </a:p>
                  </a:txBody>
                  <a:tcPr marL="45720" marR="45720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rgbClr val="333E4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4 500</a:t>
                      </a:r>
                      <a:endParaRPr sz="2400" dirty="0">
                        <a:solidFill>
                          <a:srgbClr val="333E48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5720" marR="45720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7612">
                <a:tc>
                  <a:txBody>
                    <a:bodyPr/>
                    <a:lstStyle/>
                    <a:p>
                      <a:pPr algn="ctr"/>
                      <a:r>
                        <a:rPr sz="2400" dirty="0">
                          <a:solidFill>
                            <a:srgbClr val="333E4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2022</a:t>
                      </a:r>
                      <a:r>
                        <a:rPr lang="ru-RU" sz="2400" dirty="0">
                          <a:solidFill>
                            <a:srgbClr val="333E4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 </a:t>
                      </a:r>
                      <a:endParaRPr sz="2400" dirty="0">
                        <a:solidFill>
                          <a:srgbClr val="333E48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5720" marR="45720" horzOverflow="overflow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rgbClr val="333E4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4 500</a:t>
                      </a:r>
                      <a:endParaRPr sz="2400" dirty="0">
                        <a:solidFill>
                          <a:srgbClr val="333E48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5720" marR="45720" horzOverflow="overflow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7612">
                <a:tc>
                  <a:txBody>
                    <a:bodyPr/>
                    <a:lstStyle/>
                    <a:p>
                      <a:pPr algn="ctr"/>
                      <a:r>
                        <a:rPr sz="2400" dirty="0">
                          <a:solidFill>
                            <a:srgbClr val="333E4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2023</a:t>
                      </a:r>
                    </a:p>
                  </a:txBody>
                  <a:tcPr marL="45720" marR="45720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rgbClr val="333E4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4 500</a:t>
                      </a:r>
                      <a:endParaRPr sz="2400" dirty="0">
                        <a:solidFill>
                          <a:srgbClr val="333E48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5720" marR="45720" horzOverflow="overflow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67612">
                <a:tc>
                  <a:txBody>
                    <a:bodyPr/>
                    <a:lstStyle/>
                    <a:p>
                      <a:pPr algn="ctr"/>
                      <a:r>
                        <a:rPr sz="2400" dirty="0">
                          <a:solidFill>
                            <a:srgbClr val="333E4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2024</a:t>
                      </a:r>
                    </a:p>
                  </a:txBody>
                  <a:tcPr marL="45720" marR="45720" horzOverflow="overflow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solidFill>
                            <a:srgbClr val="333E48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6 450</a:t>
                      </a:r>
                      <a:endParaRPr sz="2400" dirty="0">
                        <a:solidFill>
                          <a:srgbClr val="333E48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a:txBody>
                  <a:tcPr marL="45720" marR="45720" horzOverflow="overflow"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4" name="Заголовок 1"/>
          <p:cNvSpPr txBox="1"/>
          <p:nvPr/>
        </p:nvSpPr>
        <p:spPr>
          <a:xfrm>
            <a:off x="1138043" y="414038"/>
            <a:ext cx="9676495" cy="5909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 anchor="ctr">
            <a:spAutoFit/>
          </a:bodyPr>
          <a:lstStyle/>
          <a:p>
            <a:pPr>
              <a:lnSpc>
                <a:spcPct val="90000"/>
              </a:lnSpc>
              <a:defRPr sz="2800" b="1">
                <a:solidFill>
                  <a:srgbClr val="333E48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lang="ru-RU" sz="3600" dirty="0">
                <a:solidFill>
                  <a:srgbClr val="333E48"/>
                </a:solidFill>
              </a:rPr>
              <a:t>ФП «Современная школа» </a:t>
            </a:r>
            <a:endParaRPr sz="3600" dirty="0">
              <a:solidFill>
                <a:srgbClr val="333E48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92115" y="1218171"/>
            <a:ext cx="9407769" cy="4277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ru-RU" sz="2000" b="1" dirty="0">
                <a:solidFill>
                  <a:srgbClr val="333E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2000" dirty="0">
              <a:solidFill>
                <a:srgbClr val="333E4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185864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Образовательные направления Центров «Точка роста»: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79511" y="2261882"/>
            <a:ext cx="579703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333E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Реализация основных общеобразовательных программ</a:t>
            </a:r>
            <a:r>
              <a:rPr lang="ru-RU" dirty="0">
                <a:solidFill>
                  <a:srgbClr val="333E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33E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«Информатика»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33E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«Основы безопасности жизнедеятельности»</a:t>
            </a:r>
          </a:p>
          <a:p>
            <a:pPr marL="177800" indent="-177800">
              <a:buFont typeface="Arial" panose="020B0604020202020204" pitchFamily="34" charset="0"/>
              <a:buChar char="•"/>
            </a:pPr>
            <a:r>
              <a:rPr lang="ru-RU" dirty="0">
                <a:solidFill>
                  <a:srgbClr val="333E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предметной области «Технология»</a:t>
            </a:r>
          </a:p>
          <a:p>
            <a:r>
              <a:rPr lang="ru-RU" b="1" dirty="0">
                <a:solidFill>
                  <a:srgbClr val="333E48"/>
                </a:solidFill>
                <a:latin typeface="Arial"/>
                <a:cs typeface="Arial"/>
                <a:sym typeface="Arial"/>
              </a:rPr>
              <a:t>Дополнительное  образование:</a:t>
            </a:r>
          </a:p>
          <a:p>
            <a:r>
              <a:rPr lang="ru-RU" dirty="0">
                <a:solidFill>
                  <a:srgbClr val="333E4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программы цифрового, естественнонаучного, технического и гуманитарного профилей</a:t>
            </a:r>
          </a:p>
          <a:p>
            <a:endParaRPr lang="ru-RU" dirty="0">
              <a:solidFill>
                <a:srgbClr val="333E48"/>
              </a:solidFill>
            </a:endParaRPr>
          </a:p>
        </p:txBody>
      </p:sp>
      <p:sp>
        <p:nvSpPr>
          <p:cNvPr id="6" name="Текст 2"/>
          <p:cNvSpPr txBox="1">
            <a:spLocks/>
          </p:cNvSpPr>
          <p:nvPr/>
        </p:nvSpPr>
        <p:spPr>
          <a:xfrm>
            <a:off x="6576055" y="2252538"/>
            <a:ext cx="5260346" cy="2437996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Autofit/>
          </a:bodyPr>
          <a:lstStyle>
            <a:lvl1pPr marL="228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1pPr>
            <a:lvl2pPr marL="714375" marR="0" indent="-257175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2pPr>
            <a:lvl3pPr marL="1208314" marR="0" indent="-293914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3pPr>
            <a:lvl4pPr marL="1714500" marR="0" indent="-3429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4pPr>
            <a:lvl5pPr marL="2171700" marR="0" indent="-3429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5pPr>
            <a:lvl6pPr marL="25146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6pPr>
            <a:lvl7pPr marL="29718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7pPr>
            <a:lvl8pPr marL="34290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8pPr>
            <a:lvl9pPr marL="3886200" marR="0" indent="-228600" algn="l" defTabSz="914400" rtl="0" latinLnBrk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Pct val="100000"/>
              <a:buFont typeface="Arial"/>
              <a:buChar char="•"/>
              <a:tabLst/>
              <a:defRPr sz="1800" b="0" i="0" u="none" strike="noStrike" cap="none" spc="0" baseline="0">
                <a:ln>
                  <a:noFill/>
                </a:ln>
                <a:solidFill>
                  <a:srgbClr val="333E48"/>
                </a:solidFill>
                <a:uFillTx/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SzTx/>
              <a:buNone/>
            </a:pPr>
            <a:r>
              <a:rPr lang="ru-RU" b="1" dirty="0"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Calibri"/>
              </a:rPr>
              <a:t>Реализация основных общеобразовательных программ:</a:t>
            </a:r>
          </a:p>
          <a:p>
            <a:pPr hangingPunct="1">
              <a:lnSpc>
                <a:spcPct val="100000"/>
              </a:lnSpc>
              <a:spcBef>
                <a:spcPts val="0"/>
              </a:spcBef>
            </a:pP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«Математика и информатика»</a:t>
            </a:r>
          </a:p>
          <a:p>
            <a:pPr hangingPunct="1">
              <a:lnSpc>
                <a:spcPct val="100000"/>
              </a:lnSpc>
              <a:spcBef>
                <a:spcPts val="0"/>
              </a:spcBef>
            </a:pPr>
            <a:r>
              <a:rPr lang="ru-RU" dirty="0"/>
              <a:t>«Естественнонаучные предметы»: «Физика», «Химия», «Технология», «Биология»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b="1" dirty="0"/>
              <a:t>Дополнительное образование: </a:t>
            </a:r>
            <a:r>
              <a:rPr lang="ru-RU" dirty="0"/>
              <a:t>программы естественнонаучной и технологической направленностей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565199" y="1736121"/>
            <a:ext cx="28833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 – 2023 гг.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28711" y="1707885"/>
            <a:ext cx="2743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 – 2020 гг. </a:t>
            </a:r>
          </a:p>
        </p:txBody>
      </p:sp>
      <p:sp>
        <p:nvSpPr>
          <p:cNvPr id="9" name="Стрелка вправо 8"/>
          <p:cNvSpPr/>
          <p:nvPr/>
        </p:nvSpPr>
        <p:spPr>
          <a:xfrm>
            <a:off x="4189430" y="1805316"/>
            <a:ext cx="2072513" cy="454025"/>
          </a:xfrm>
          <a:prstGeom prst="rightArrow">
            <a:avLst>
              <a:gd name="adj1" fmla="val 9844"/>
              <a:gd name="adj2" fmla="val 50000"/>
            </a:avLst>
          </a:prstGeom>
          <a:solidFill>
            <a:srgbClr val="FF0000"/>
          </a:solidFill>
          <a:ln w="12700" cap="flat">
            <a:noFill/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defTabSz="914377"/>
            <a:endParaRPr lang="ru-RU"/>
          </a:p>
        </p:txBody>
      </p: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54B8818C-F09F-4B68-BA33-EB010CD3858C}"/>
              </a:ext>
            </a:extLst>
          </p:cNvPr>
          <p:cNvGrpSpPr/>
          <p:nvPr/>
        </p:nvGrpSpPr>
        <p:grpSpPr>
          <a:xfrm>
            <a:off x="755959" y="4714722"/>
            <a:ext cx="10680083" cy="1615321"/>
            <a:chOff x="662405" y="3485913"/>
            <a:chExt cx="9134564" cy="1381568"/>
          </a:xfrm>
        </p:grpSpPr>
        <p:pic>
          <p:nvPicPr>
            <p:cNvPr id="10" name="Рисунок 9" descr="Изображение выглядит как человек, стол, внутренний, торт&#10;&#10;Автоматически созданное описание">
              <a:extLst>
                <a:ext uri="{FF2B5EF4-FFF2-40B4-BE49-F238E27FC236}">
                  <a16:creationId xmlns:a16="http://schemas.microsoft.com/office/drawing/2014/main" id="{54E7271B-5CB5-44AA-B059-8D60B90BFF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62" t="23062" b="11829"/>
            <a:stretch/>
          </p:blipFill>
          <p:spPr>
            <a:xfrm>
              <a:off x="7182861" y="3485913"/>
              <a:ext cx="2614108" cy="1381568"/>
            </a:xfrm>
            <a:prstGeom prst="rect">
              <a:avLst/>
            </a:prstGeom>
          </p:spPr>
        </p:pic>
        <p:pic>
          <p:nvPicPr>
            <p:cNvPr id="11" name="Рисунок 10" descr="Изображение выглядит как человек, внутренний, стоит, молодой&#10;&#10;Автоматически созданное описание">
              <a:extLst>
                <a:ext uri="{FF2B5EF4-FFF2-40B4-BE49-F238E27FC236}">
                  <a16:creationId xmlns:a16="http://schemas.microsoft.com/office/drawing/2014/main" id="{B3654EAA-12A6-4846-A182-BB2C65D605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12" t="10800" r="620" b="34568"/>
            <a:stretch/>
          </p:blipFill>
          <p:spPr>
            <a:xfrm>
              <a:off x="3781481" y="3485913"/>
              <a:ext cx="3358058" cy="1381568"/>
            </a:xfrm>
            <a:prstGeom prst="rect">
              <a:avLst/>
            </a:prstGeom>
          </p:spPr>
        </p:pic>
        <p:pic>
          <p:nvPicPr>
            <p:cNvPr id="12" name="Рисунок 11" descr="Изображение выглядит как человек, стол, внутренний, люди&#10;&#10;Автоматически созданное описание">
              <a:extLst>
                <a:ext uri="{FF2B5EF4-FFF2-40B4-BE49-F238E27FC236}">
                  <a16:creationId xmlns:a16="http://schemas.microsoft.com/office/drawing/2014/main" id="{B6F30130-C5BE-4FD4-BCAE-A25C9BB96C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3852" b="42572"/>
            <a:stretch/>
          </p:blipFill>
          <p:spPr>
            <a:xfrm>
              <a:off x="662405" y="3485913"/>
              <a:ext cx="3085998" cy="138156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2258210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Заголовок 1"/>
          <p:cNvSpPr txBox="1">
            <a:spLocks noGrp="1"/>
          </p:cNvSpPr>
          <p:nvPr>
            <p:ph type="title"/>
          </p:nvPr>
        </p:nvSpPr>
        <p:spPr>
          <a:xfrm>
            <a:off x="1104900" y="365125"/>
            <a:ext cx="7983682" cy="806129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defRPr sz="2400"/>
            </a:pPr>
            <a:r>
              <a:rPr lang="ru-RU" sz="2800" dirty="0"/>
              <a:t>Зачем?</a:t>
            </a:r>
            <a:endParaRPr sz="2800" dirty="0"/>
          </a:p>
        </p:txBody>
      </p:sp>
      <p:sp>
        <p:nvSpPr>
          <p:cNvPr id="11" name="Объект 2">
            <a:extLst>
              <a:ext uri="{FF2B5EF4-FFF2-40B4-BE49-F238E27FC236}">
                <a16:creationId xmlns:a16="http://schemas.microsoft.com/office/drawing/2014/main" id="{3FB80F40-B6EA-A047-B8E0-68D97EBB5673}"/>
              </a:ext>
            </a:extLst>
          </p:cNvPr>
          <p:cNvSpPr txBox="1">
            <a:spLocks/>
          </p:cNvSpPr>
          <p:nvPr/>
        </p:nvSpPr>
        <p:spPr>
          <a:xfrm>
            <a:off x="1498600" y="1685777"/>
            <a:ext cx="87503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800"/>
              </a:spcBef>
              <a:buNone/>
            </a:pPr>
            <a:r>
              <a:rPr lang="ru-RU" sz="2000" b="1" dirty="0"/>
              <a:t>Совершенствование условий для повышения качества общего образования </a:t>
            </a:r>
            <a:r>
              <a:rPr lang="ru-RU" sz="2000" dirty="0"/>
              <a:t>в общеобразовательных организациях, расположенных в сельской местности и малых городах 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ru-RU" sz="2000" b="1" dirty="0"/>
              <a:t>Расширение возможностей обучающихся</a:t>
            </a:r>
            <a:r>
              <a:rPr lang="ru-RU" sz="2000" dirty="0"/>
              <a:t> в освоении учебных предметов естественно-научной и технологической направленностей 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ru-RU" sz="2000" b="1" dirty="0"/>
              <a:t>Практическая отработка учебного материала по учебным предметам «Физика», «Химия», «Биология</a:t>
            </a:r>
            <a:r>
              <a:rPr lang="ru-RU" sz="2000" b="1" dirty="0" smtClean="0"/>
              <a:t>», «Технология»</a:t>
            </a:r>
            <a:endParaRPr lang="ru-RU" sz="2000" b="1" dirty="0"/>
          </a:p>
          <a:p>
            <a:pPr marL="0" indent="0">
              <a:spcBef>
                <a:spcPts val="1800"/>
              </a:spcBef>
              <a:buNone/>
            </a:pPr>
            <a:r>
              <a:rPr lang="ru-RU" sz="2000" b="1" dirty="0"/>
              <a:t>Повышение охвата обучающихся </a:t>
            </a:r>
            <a:r>
              <a:rPr lang="ru-RU" sz="2000" dirty="0"/>
              <a:t>общеобразовательных организаций сельской местности и малых городов образовательными программами общего и дополнительного образования естественно-научной и технологической направленностей на современном оборудовании</a:t>
            </a:r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35DCEEBF-5215-EA48-8549-697F3AA5F508}"/>
              </a:ext>
            </a:extLst>
          </p:cNvPr>
          <p:cNvSpPr txBox="1">
            <a:spLocks/>
          </p:cNvSpPr>
          <p:nvPr/>
        </p:nvSpPr>
        <p:spPr>
          <a:xfrm>
            <a:off x="838200" y="1467337"/>
            <a:ext cx="546100" cy="1092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72BC"/>
                </a:solidFill>
                <a:latin typeface="Roboto" pitchFamily="2" charset="0"/>
                <a:ea typeface="+mj-ea"/>
                <a:cs typeface="+mj-cs"/>
              </a:defRPr>
            </a:lvl1pPr>
          </a:lstStyle>
          <a:p>
            <a:r>
              <a:rPr lang="ru-RU" sz="5400" dirty="0"/>
              <a:t>1</a:t>
            </a:r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CD9C7C44-4714-DD4E-862D-797F29042C0A}"/>
              </a:ext>
            </a:extLst>
          </p:cNvPr>
          <p:cNvSpPr txBox="1">
            <a:spLocks/>
          </p:cNvSpPr>
          <p:nvPr/>
        </p:nvSpPr>
        <p:spPr>
          <a:xfrm>
            <a:off x="838200" y="2402909"/>
            <a:ext cx="546100" cy="1092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72BC"/>
                </a:solidFill>
                <a:latin typeface="Roboto" pitchFamily="2" charset="0"/>
                <a:ea typeface="+mj-ea"/>
                <a:cs typeface="+mj-cs"/>
              </a:defRPr>
            </a:lvl1pPr>
          </a:lstStyle>
          <a:p>
            <a:r>
              <a:rPr lang="ru-RU" sz="5400" dirty="0"/>
              <a:t>2</a:t>
            </a:r>
          </a:p>
        </p:txBody>
      </p: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ED7CC478-DA3F-A442-BCFB-77141A1AD33B}"/>
              </a:ext>
            </a:extLst>
          </p:cNvPr>
          <p:cNvSpPr txBox="1">
            <a:spLocks/>
          </p:cNvSpPr>
          <p:nvPr/>
        </p:nvSpPr>
        <p:spPr>
          <a:xfrm>
            <a:off x="838200" y="3426746"/>
            <a:ext cx="546100" cy="1092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72BC"/>
                </a:solidFill>
                <a:latin typeface="Roboto" pitchFamily="2" charset="0"/>
                <a:ea typeface="+mj-ea"/>
                <a:cs typeface="+mj-cs"/>
              </a:defRPr>
            </a:lvl1pPr>
          </a:lstStyle>
          <a:p>
            <a:r>
              <a:rPr lang="ru-RU" sz="5400" dirty="0"/>
              <a:t>3</a:t>
            </a:r>
          </a:p>
        </p:txBody>
      </p:sp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EA111617-1441-DF44-85B5-380EB612740D}"/>
              </a:ext>
            </a:extLst>
          </p:cNvPr>
          <p:cNvSpPr txBox="1">
            <a:spLocks/>
          </p:cNvSpPr>
          <p:nvPr/>
        </p:nvSpPr>
        <p:spPr>
          <a:xfrm>
            <a:off x="838200" y="4389406"/>
            <a:ext cx="546100" cy="1092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0072BC"/>
                </a:solidFill>
                <a:latin typeface="Roboto" pitchFamily="2" charset="0"/>
                <a:ea typeface="+mj-ea"/>
                <a:cs typeface="+mj-cs"/>
              </a:defRPr>
            </a:lvl1pPr>
          </a:lstStyle>
          <a:p>
            <a:r>
              <a:rPr lang="ru-RU" sz="540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780943789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F2DAB9-0E05-4945-88B9-6A2AC5AB6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Что изменится?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C3201BF-B764-9B43-8FFF-4D605C3518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3D63C45-5F0C-2A48-AD53-A68C29C973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700" y="2166144"/>
            <a:ext cx="5067300" cy="3670300"/>
          </a:xfrm>
          <a:prstGeom prst="rect">
            <a:avLst/>
          </a:prstGeom>
        </p:spPr>
      </p:pic>
      <p:sp>
        <p:nvSpPr>
          <p:cNvPr id="5" name="Объект 2">
            <a:extLst>
              <a:ext uri="{FF2B5EF4-FFF2-40B4-BE49-F238E27FC236}">
                <a16:creationId xmlns:a16="http://schemas.microsoft.com/office/drawing/2014/main" id="{DCE21B7B-78D8-7946-B57E-8CC29D539391}"/>
              </a:ext>
            </a:extLst>
          </p:cNvPr>
          <p:cNvSpPr txBox="1">
            <a:spLocks/>
          </p:cNvSpPr>
          <p:nvPr/>
        </p:nvSpPr>
        <p:spPr>
          <a:xfrm>
            <a:off x="6894512" y="2494962"/>
            <a:ext cx="4821238" cy="20142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70C0"/>
              </a:buClr>
            </a:pPr>
            <a:r>
              <a:rPr lang="ru-RU" sz="2000" dirty="0"/>
              <a:t>Широкий спектр способов и методов применения оборудования в учебном процессе, внеурочной деятельности, дополнительном образовании </a:t>
            </a:r>
          </a:p>
          <a:p>
            <a:pPr>
              <a:buClr>
                <a:srgbClr val="0070C0"/>
              </a:buClr>
            </a:pPr>
            <a:r>
              <a:rPr lang="ru-RU" sz="2000" dirty="0" smtClean="0"/>
              <a:t>Использование </a:t>
            </a:r>
            <a:r>
              <a:rPr lang="ru-RU" sz="2000" dirty="0"/>
              <a:t>пространств для проектной деятельности и дополнительного образования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8AB49910-A1AA-D84F-814C-8156D4744CFB}"/>
              </a:ext>
            </a:extLst>
          </p:cNvPr>
          <p:cNvCxnSpPr>
            <a:cxnSpLocks/>
          </p:cNvCxnSpPr>
          <p:nvPr/>
        </p:nvCxnSpPr>
        <p:spPr>
          <a:xfrm>
            <a:off x="6659863" y="2494962"/>
            <a:ext cx="0" cy="2934288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856783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9A2B25-57B9-8548-B1D8-D4B75CC54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 счет чего?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66F963BD-8092-594C-98C8-FBA0D2867853}"/>
              </a:ext>
            </a:extLst>
          </p:cNvPr>
          <p:cNvSpPr txBox="1">
            <a:spLocks/>
          </p:cNvSpPr>
          <p:nvPr/>
        </p:nvSpPr>
        <p:spPr>
          <a:xfrm>
            <a:off x="1651000" y="1772238"/>
            <a:ext cx="9106647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800"/>
              </a:spcBef>
              <a:buFont typeface="Arial" panose="020B0604020202020204" pitchFamily="34" charset="0"/>
              <a:buNone/>
            </a:pPr>
            <a:r>
              <a:rPr lang="ru-RU" sz="2000" b="1" dirty="0"/>
              <a:t>Субсидия из федерального бюджета бюджету субъекта Российской Федерации на приобретение средств обучения и воспитания, оборудования</a:t>
            </a:r>
            <a:endParaRPr lang="ru-RU" sz="2000" dirty="0"/>
          </a:p>
          <a:p>
            <a:pPr marL="0" indent="0">
              <a:spcBef>
                <a:spcPts val="1800"/>
              </a:spcBef>
              <a:buNone/>
            </a:pPr>
            <a:r>
              <a:rPr lang="ru-RU" sz="2000" b="1" dirty="0" err="1"/>
              <a:t>Софинансирование</a:t>
            </a:r>
            <a:r>
              <a:rPr lang="ru-RU" sz="2000" b="1" dirty="0"/>
              <a:t> субъектом Российской Федерации мероприятий по созданию центров «Точка роста»</a:t>
            </a:r>
          </a:p>
          <a:p>
            <a:pPr marL="0" indent="0">
              <a:spcBef>
                <a:spcPts val="1800"/>
              </a:spcBef>
              <a:buNone/>
            </a:pPr>
            <a:r>
              <a:rPr lang="ru-RU" sz="2000" b="1" dirty="0"/>
              <a:t>Реализация мероприятий по подготовке и созданию центров «Точка роста» в муниципалитете</a:t>
            </a:r>
            <a:endParaRPr lang="ru-RU" sz="2000" dirty="0"/>
          </a:p>
          <a:p>
            <a:pPr marL="0" indent="0">
              <a:spcBef>
                <a:spcPts val="1800"/>
              </a:spcBef>
              <a:buNone/>
            </a:pPr>
            <a:r>
              <a:rPr lang="ru-RU" sz="2000" b="1" dirty="0"/>
              <a:t>Поддержка мероприятий, в том числе методическая и организационная, со стороны федерального оператора проекта</a:t>
            </a:r>
            <a:endParaRPr lang="ru-RU" sz="2000" dirty="0"/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C3825370-E7F9-CE41-A689-F23B9F07DC66}"/>
              </a:ext>
            </a:extLst>
          </p:cNvPr>
          <p:cNvSpPr txBox="1">
            <a:spLocks/>
          </p:cNvSpPr>
          <p:nvPr/>
        </p:nvSpPr>
        <p:spPr>
          <a:xfrm>
            <a:off x="1104900" y="1706692"/>
            <a:ext cx="546100" cy="1092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5400" dirty="0"/>
              <a:t>1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DBDA8547-6D6B-1744-9766-26BCA91E87A3}"/>
              </a:ext>
            </a:extLst>
          </p:cNvPr>
          <p:cNvSpPr txBox="1">
            <a:spLocks/>
          </p:cNvSpPr>
          <p:nvPr/>
        </p:nvSpPr>
        <p:spPr>
          <a:xfrm>
            <a:off x="1104900" y="2703090"/>
            <a:ext cx="546100" cy="1092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5400" dirty="0"/>
              <a:t>2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38A15DA8-D661-6247-B4F9-9EC473164286}"/>
              </a:ext>
            </a:extLst>
          </p:cNvPr>
          <p:cNvSpPr txBox="1">
            <a:spLocks/>
          </p:cNvSpPr>
          <p:nvPr/>
        </p:nvSpPr>
        <p:spPr>
          <a:xfrm>
            <a:off x="1104900" y="3548743"/>
            <a:ext cx="546100" cy="1092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5400" dirty="0"/>
              <a:t>3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7E49D387-3124-BF4F-84F9-8117CC6EA85B}"/>
              </a:ext>
            </a:extLst>
          </p:cNvPr>
          <p:cNvSpPr txBox="1">
            <a:spLocks/>
          </p:cNvSpPr>
          <p:nvPr/>
        </p:nvSpPr>
        <p:spPr>
          <a:xfrm>
            <a:off x="1104900" y="4418490"/>
            <a:ext cx="546100" cy="1092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540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797723812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78D936-B537-634D-9467-F18276548C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Документы на уровне образовательных организаций, информационная открытость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5914DF15-1CE3-504E-BDC4-90AC774BC112}"/>
              </a:ext>
            </a:extLst>
          </p:cNvPr>
          <p:cNvSpPr txBox="1">
            <a:spLocks/>
          </p:cNvSpPr>
          <p:nvPr/>
        </p:nvSpPr>
        <p:spPr>
          <a:xfrm>
            <a:off x="3365500" y="1508539"/>
            <a:ext cx="8001000" cy="20142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70C0"/>
              </a:buClr>
            </a:pPr>
            <a:r>
              <a:rPr lang="ru-RU" sz="2000" dirty="0"/>
              <a:t>О создании Центра «Точка роста»</a:t>
            </a:r>
          </a:p>
          <a:p>
            <a:pPr>
              <a:buClr>
                <a:srgbClr val="0070C0"/>
              </a:buClr>
            </a:pPr>
            <a:r>
              <a:rPr lang="ru-RU" sz="2000" dirty="0"/>
              <a:t>О назначении куратора, ответственного за функционирование и развитие Центра «Точка роста»*</a:t>
            </a:r>
          </a:p>
          <a:p>
            <a:pPr>
              <a:buClr>
                <a:srgbClr val="0070C0"/>
              </a:buClr>
            </a:pPr>
            <a:r>
              <a:rPr lang="ru-RU" sz="2000" dirty="0"/>
              <a:t>Об утверждении Положения о Центре «Точка роста»</a:t>
            </a:r>
          </a:p>
          <a:p>
            <a:pPr>
              <a:buClr>
                <a:srgbClr val="0070C0"/>
              </a:buClr>
            </a:pPr>
            <a:endParaRPr lang="ru-RU" sz="2000" dirty="0"/>
          </a:p>
          <a:p>
            <a:pPr>
              <a:buClr>
                <a:srgbClr val="0070C0"/>
              </a:buClr>
            </a:pPr>
            <a:r>
              <a:rPr lang="ru-RU" sz="2000" dirty="0"/>
              <a:t>Образовательные программы общего и дополнительного образования</a:t>
            </a:r>
          </a:p>
          <a:p>
            <a:pPr>
              <a:buClr>
                <a:srgbClr val="0070C0"/>
              </a:buClr>
            </a:pPr>
            <a:endParaRPr lang="ru-RU" sz="2000" dirty="0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4E9EA762-7616-1E42-8D46-3F279145F006}"/>
              </a:ext>
            </a:extLst>
          </p:cNvPr>
          <p:cNvSpPr txBox="1">
            <a:spLocks/>
          </p:cNvSpPr>
          <p:nvPr/>
        </p:nvSpPr>
        <p:spPr>
          <a:xfrm>
            <a:off x="3365500" y="4303219"/>
            <a:ext cx="8242300" cy="21735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oboto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oboto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oboto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oboto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70C0"/>
              </a:buClr>
            </a:pPr>
            <a:r>
              <a:rPr lang="ru-RU" sz="2000" dirty="0"/>
              <a:t>Создание раздела на сайте общеобразовательной организации «Центр «Точка роста»</a:t>
            </a:r>
          </a:p>
          <a:p>
            <a:pPr>
              <a:buClr>
                <a:srgbClr val="0070C0"/>
              </a:buClr>
            </a:pPr>
            <a:r>
              <a:rPr lang="ru-RU" sz="2000" dirty="0"/>
              <a:t>Наличие информации об образовательных программах, оборудовании, плане работы, режиме занятий и пр.</a:t>
            </a:r>
          </a:p>
          <a:p>
            <a:pPr>
              <a:buClr>
                <a:srgbClr val="0070C0"/>
              </a:buClr>
            </a:pPr>
            <a:r>
              <a:rPr lang="ru-RU" sz="2000" dirty="0"/>
              <a:t>Публикация сведений о функционировании Центра «Точка роста», в том числе о проводимых мероприятиях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9CA3B9D-DFD1-A149-90D4-5A75AC24E579}"/>
              </a:ext>
            </a:extLst>
          </p:cNvPr>
          <p:cNvSpPr/>
          <p:nvPr/>
        </p:nvSpPr>
        <p:spPr>
          <a:xfrm>
            <a:off x="653749" y="1816599"/>
            <a:ext cx="17296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72BC"/>
                </a:solidFill>
              </a:rPr>
              <a:t>Локальные акты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2FB7F5F-FCEF-C04A-9F0C-332C3161D30F}"/>
              </a:ext>
            </a:extLst>
          </p:cNvPr>
          <p:cNvSpPr/>
          <p:nvPr/>
        </p:nvSpPr>
        <p:spPr>
          <a:xfrm>
            <a:off x="647701" y="4795987"/>
            <a:ext cx="22485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72BC"/>
                </a:solidFill>
              </a:rPr>
              <a:t>Информационная открытость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D78BEF10-EC9A-3A48-81EA-6424D8827BBD}"/>
              </a:ext>
            </a:extLst>
          </p:cNvPr>
          <p:cNvCxnSpPr>
            <a:cxnSpLocks/>
          </p:cNvCxnSpPr>
          <p:nvPr/>
        </p:nvCxnSpPr>
        <p:spPr>
          <a:xfrm>
            <a:off x="3130851" y="1428529"/>
            <a:ext cx="0" cy="4886911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AC83B53-8904-2045-A63B-8C529F961BC1}"/>
              </a:ext>
            </a:extLst>
          </p:cNvPr>
          <p:cNvSpPr/>
          <p:nvPr/>
        </p:nvSpPr>
        <p:spPr>
          <a:xfrm>
            <a:off x="647700" y="3322483"/>
            <a:ext cx="22484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solidFill>
                  <a:srgbClr val="0072BC"/>
                </a:solidFill>
              </a:rPr>
              <a:t>Образование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161B14-12FA-47C1-846E-FCEFA6969A24}"/>
              </a:ext>
            </a:extLst>
          </p:cNvPr>
          <p:cNvSpPr txBox="1"/>
          <p:nvPr/>
        </p:nvSpPr>
        <p:spPr>
          <a:xfrm>
            <a:off x="647700" y="6356614"/>
            <a:ext cx="10529484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dirty="0"/>
              <a:t>* Куратором может быть педагогический или руководящий работник организации, в том числе директор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390572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200545-7779-AE47-A456-DB96A3DFD3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230655"/>
            <a:ext cx="8053614" cy="917575"/>
          </a:xfrm>
        </p:spPr>
        <p:txBody>
          <a:bodyPr/>
          <a:lstStyle/>
          <a:p>
            <a:r>
              <a:rPr lang="ru-RU" dirty="0"/>
              <a:t>Показатели функционирования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85D688-1B72-5F49-9824-DBAE990F69C7}"/>
              </a:ext>
            </a:extLst>
          </p:cNvPr>
          <p:cNvSpPr txBox="1"/>
          <p:nvPr/>
        </p:nvSpPr>
        <p:spPr>
          <a:xfrm>
            <a:off x="545952" y="30403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EA5DD3DC-951A-184E-AC81-97991683D897}"/>
              </a:ext>
            </a:extLst>
          </p:cNvPr>
          <p:cNvSpPr txBox="1">
            <a:spLocks/>
          </p:cNvSpPr>
          <p:nvPr/>
        </p:nvSpPr>
        <p:spPr>
          <a:xfrm>
            <a:off x="1179578" y="1737400"/>
            <a:ext cx="9810814" cy="20142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000" dirty="0"/>
              <a:t>Численность обучающихся общеобразовательной организации, осваивающих два и более учебных предмета  из числа предметных областей «Естественнонаучные предметы»,  «Естественные науки», «Математика и информатика», «Обществознание и естествознание», «Технология» и (или) курсы внеурочной деятельности  </a:t>
            </a:r>
            <a:r>
              <a:rPr lang="ru-RU" sz="2000" dirty="0" err="1"/>
              <a:t>общеинтеллектуальной</a:t>
            </a:r>
            <a:r>
              <a:rPr lang="ru-RU" sz="2000" dirty="0"/>
              <a:t> направленности с использованием средств обучения и воспитания Центра «Точка роста» (человек) </a:t>
            </a:r>
          </a:p>
          <a:p>
            <a:pPr algn="just"/>
            <a:r>
              <a:rPr lang="ru-RU" sz="2000" dirty="0"/>
              <a:t>Численность обучающихся общеобразовательной организации, осваивающих дополнительные общеобразовательные программы технической и естественнонаучной направленности с использованием средств обучения и воспитания Центра «Точка роста» (человек);</a:t>
            </a:r>
          </a:p>
          <a:p>
            <a:pPr algn="just">
              <a:buClr>
                <a:srgbClr val="0070C0"/>
              </a:buClr>
            </a:pPr>
            <a:r>
              <a:rPr lang="ru-RU" sz="2000" dirty="0"/>
              <a:t>Доля педагогических работников центра «Точка роста», прошедших обучение по программам из реестра программ повышения квалификации федерального оператора (%).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FFBEE347-979E-A245-9194-6A8306BFB8D6}"/>
              </a:ext>
            </a:extLst>
          </p:cNvPr>
          <p:cNvCxnSpPr>
            <a:cxnSpLocks/>
          </p:cNvCxnSpPr>
          <p:nvPr/>
        </p:nvCxnSpPr>
        <p:spPr>
          <a:xfrm>
            <a:off x="955130" y="1442870"/>
            <a:ext cx="0" cy="4960620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410395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200545-7779-AE47-A456-DB96A3DFD3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Образовательные программы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385D688-1B72-5F49-9824-DBAE990F69C7}"/>
              </a:ext>
            </a:extLst>
          </p:cNvPr>
          <p:cNvSpPr txBox="1"/>
          <p:nvPr/>
        </p:nvSpPr>
        <p:spPr>
          <a:xfrm>
            <a:off x="545952" y="30403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EA5DD3DC-951A-184E-AC81-97991683D897}"/>
              </a:ext>
            </a:extLst>
          </p:cNvPr>
          <p:cNvSpPr txBox="1">
            <a:spLocks/>
          </p:cNvSpPr>
          <p:nvPr/>
        </p:nvSpPr>
        <p:spPr>
          <a:xfrm>
            <a:off x="1116494" y="2043359"/>
            <a:ext cx="9810814" cy="20142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buClr>
                <a:srgbClr val="0070C0"/>
              </a:buClr>
            </a:pPr>
            <a:r>
              <a:rPr lang="ru-RU" sz="2000" dirty="0"/>
              <a:t>Минимальный набор направленностей образовательных программ – </a:t>
            </a:r>
            <a:r>
              <a:rPr lang="ru-RU" sz="2000" b="1" dirty="0">
                <a:solidFill>
                  <a:srgbClr val="FF0000"/>
                </a:solidFill>
              </a:rPr>
              <a:t>естественно-научная и технологическая</a:t>
            </a:r>
            <a:r>
              <a:rPr lang="ru-RU" sz="2000" dirty="0"/>
              <a:t> (перечень может быть расширен, исходя из имеющихся условий и потребностей).</a:t>
            </a:r>
          </a:p>
          <a:p>
            <a:pPr marL="0" indent="0" algn="just">
              <a:buNone/>
            </a:pPr>
            <a:endParaRPr lang="ru-RU" sz="2000" dirty="0"/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FFBEE347-979E-A245-9194-6A8306BFB8D6}"/>
              </a:ext>
            </a:extLst>
          </p:cNvPr>
          <p:cNvCxnSpPr>
            <a:cxnSpLocks/>
          </p:cNvCxnSpPr>
          <p:nvPr/>
        </p:nvCxnSpPr>
        <p:spPr>
          <a:xfrm>
            <a:off x="955130" y="1577340"/>
            <a:ext cx="0" cy="4960620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Объект 2">
            <a:extLst>
              <a:ext uri="{FF2B5EF4-FFF2-40B4-BE49-F238E27FC236}">
                <a16:creationId xmlns:a16="http://schemas.microsoft.com/office/drawing/2014/main" id="{73340CB6-E97C-D04A-A620-54F94DBE4FB8}"/>
              </a:ext>
            </a:extLst>
          </p:cNvPr>
          <p:cNvSpPr txBox="1">
            <a:spLocks/>
          </p:cNvSpPr>
          <p:nvPr/>
        </p:nvSpPr>
        <p:spPr>
          <a:xfrm>
            <a:off x="1718983" y="3811163"/>
            <a:ext cx="2288237" cy="20142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70C0"/>
              </a:buClr>
            </a:pPr>
            <a:r>
              <a:rPr lang="ru-RU" sz="2000" b="1" dirty="0">
                <a:solidFill>
                  <a:srgbClr val="FF0000"/>
                </a:solidFill>
              </a:rPr>
              <a:t>«Физика»</a:t>
            </a:r>
          </a:p>
          <a:p>
            <a:pPr>
              <a:buClr>
                <a:srgbClr val="0070C0"/>
              </a:buClr>
            </a:pPr>
            <a:r>
              <a:rPr lang="ru-RU" sz="2000" b="1" dirty="0">
                <a:solidFill>
                  <a:srgbClr val="FF0000"/>
                </a:solidFill>
              </a:rPr>
              <a:t>«Химия»</a:t>
            </a:r>
          </a:p>
          <a:p>
            <a:pPr>
              <a:buClr>
                <a:srgbClr val="0070C0"/>
              </a:buClr>
            </a:pPr>
            <a:r>
              <a:rPr lang="ru-RU" sz="2000" b="1" dirty="0">
                <a:solidFill>
                  <a:srgbClr val="FF0000"/>
                </a:solidFill>
              </a:rPr>
              <a:t>«Биология»</a:t>
            </a:r>
          </a:p>
          <a:p>
            <a:pPr>
              <a:buClr>
                <a:srgbClr val="0070C0"/>
              </a:buClr>
            </a:pPr>
            <a:endParaRPr lang="ru-RU" sz="2000" dirty="0"/>
          </a:p>
        </p:txBody>
      </p:sp>
      <p:sp>
        <p:nvSpPr>
          <p:cNvPr id="8" name="Объект 2">
            <a:extLst>
              <a:ext uri="{FF2B5EF4-FFF2-40B4-BE49-F238E27FC236}">
                <a16:creationId xmlns:a16="http://schemas.microsoft.com/office/drawing/2014/main" id="{65CD7583-EA4E-6E44-8D4E-C300AFEF2C30}"/>
              </a:ext>
            </a:extLst>
          </p:cNvPr>
          <p:cNvSpPr txBox="1">
            <a:spLocks/>
          </p:cNvSpPr>
          <p:nvPr/>
        </p:nvSpPr>
        <p:spPr>
          <a:xfrm>
            <a:off x="4609709" y="3811162"/>
            <a:ext cx="2893749" cy="20142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70C0"/>
              </a:buClr>
            </a:pPr>
            <a:r>
              <a:rPr lang="ru-RU" sz="2000" dirty="0"/>
              <a:t>Не менее </a:t>
            </a:r>
            <a:r>
              <a:rPr lang="ru-RU" sz="2000" b="1" dirty="0">
                <a:solidFill>
                  <a:srgbClr val="FF0000"/>
                </a:solidFill>
              </a:rPr>
              <a:t>1/3</a:t>
            </a:r>
            <a:r>
              <a:rPr lang="ru-RU" sz="2000" dirty="0"/>
              <a:t> объема внеурочной деятельности </a:t>
            </a:r>
            <a:r>
              <a:rPr lang="ru-RU" sz="2000" b="1" dirty="0">
                <a:solidFill>
                  <a:srgbClr val="FF0000"/>
                </a:solidFill>
              </a:rPr>
              <a:t>естественно-научной и технологической </a:t>
            </a:r>
            <a:r>
              <a:rPr lang="ru-RU" sz="2000" dirty="0"/>
              <a:t>направленностей</a:t>
            </a:r>
          </a:p>
          <a:p>
            <a:pPr>
              <a:buClr>
                <a:srgbClr val="0070C0"/>
              </a:buClr>
            </a:pPr>
            <a:endParaRPr lang="ru-RU" sz="2000" dirty="0"/>
          </a:p>
        </p:txBody>
      </p:sp>
      <p:sp>
        <p:nvSpPr>
          <p:cNvPr id="9" name="Объект 2">
            <a:extLst>
              <a:ext uri="{FF2B5EF4-FFF2-40B4-BE49-F238E27FC236}">
                <a16:creationId xmlns:a16="http://schemas.microsoft.com/office/drawing/2014/main" id="{F8BC3EEB-1146-3344-AA51-4B8B6073C251}"/>
              </a:ext>
            </a:extLst>
          </p:cNvPr>
          <p:cNvSpPr txBox="1">
            <a:spLocks/>
          </p:cNvSpPr>
          <p:nvPr/>
        </p:nvSpPr>
        <p:spPr>
          <a:xfrm>
            <a:off x="8033559" y="3811161"/>
            <a:ext cx="3203311" cy="20142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70C0"/>
              </a:buClr>
            </a:pPr>
            <a:r>
              <a:rPr lang="ru-RU" sz="2000" dirty="0"/>
              <a:t>Дополнительные общеобразовательные программы </a:t>
            </a:r>
            <a:r>
              <a:rPr lang="ru-RU" sz="2000" b="1" dirty="0">
                <a:solidFill>
                  <a:srgbClr val="FF0000"/>
                </a:solidFill>
              </a:rPr>
              <a:t>естественно-научной и технической </a:t>
            </a:r>
            <a:r>
              <a:rPr lang="ru-RU" sz="2000" dirty="0"/>
              <a:t>направленностей*</a:t>
            </a:r>
          </a:p>
          <a:p>
            <a:pPr>
              <a:buClr>
                <a:srgbClr val="0070C0"/>
              </a:buClr>
            </a:pPr>
            <a:endParaRPr lang="ru-RU" sz="20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0DFE18-4BAC-42F5-A261-334375A839AA}"/>
              </a:ext>
            </a:extLst>
          </p:cNvPr>
          <p:cNvSpPr txBox="1"/>
          <p:nvPr/>
        </p:nvSpPr>
        <p:spPr>
          <a:xfrm>
            <a:off x="1338309" y="6262042"/>
            <a:ext cx="8879889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* Для малокомплектной общеобразовательной организации или организации, имеющей объективные условия, препятствующие получению лицензии на дополнительное образование детей,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допускается отсутствие программ дополнительного образования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851078727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935887-51C2-9E4F-A8AB-532E86D12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Нормативные и финансовые условия</a:t>
            </a: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:a16="http://schemas.microsoft.com/office/drawing/2014/main" id="{C5D1F4F6-0DA4-3B4F-9911-BEAF08AFDDB8}"/>
              </a:ext>
            </a:extLst>
          </p:cNvPr>
          <p:cNvCxnSpPr>
            <a:cxnSpLocks/>
          </p:cNvCxnSpPr>
          <p:nvPr/>
        </p:nvCxnSpPr>
        <p:spPr>
          <a:xfrm>
            <a:off x="845160" y="1828006"/>
            <a:ext cx="0" cy="4228520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бъект 2">
            <a:extLst>
              <a:ext uri="{FF2B5EF4-FFF2-40B4-BE49-F238E27FC236}">
                <a16:creationId xmlns:a16="http://schemas.microsoft.com/office/drawing/2014/main" id="{7D3DAA43-A136-4E9B-AF8A-A18D2BA247B6}"/>
              </a:ext>
            </a:extLst>
          </p:cNvPr>
          <p:cNvSpPr txBox="1">
            <a:spLocks/>
          </p:cNvSpPr>
          <p:nvPr/>
        </p:nvSpPr>
        <p:spPr>
          <a:xfrm>
            <a:off x="1179578" y="1737400"/>
            <a:ext cx="9810814" cy="20142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ru-RU" sz="2000" dirty="0"/>
              <a:t>При создании центра «Точка роста» не является обязательным выделять в общеобразовательной организации отдельное структурное подразделение.</a:t>
            </a:r>
          </a:p>
          <a:p>
            <a:pPr algn="just"/>
            <a:r>
              <a:rPr lang="ru-RU" sz="2000" dirty="0"/>
              <a:t>Внесение изменений в Устав общеобразовательной организации не предусмотрена, если иных требований не предусматривает учредитель.</a:t>
            </a:r>
          </a:p>
          <a:p>
            <a:pPr algn="just"/>
            <a:r>
              <a:rPr lang="ru-RU" sz="2000" dirty="0"/>
              <a:t> Положение о центре «Точка роста» определяет цели, задачи и функции центра на уровне общеобразовательной организации.</a:t>
            </a:r>
          </a:p>
          <a:p>
            <a:pPr algn="just"/>
            <a:r>
              <a:rPr lang="ru-RU" sz="2000" dirty="0"/>
              <a:t>Выделение отдельных штатных единиц в штатном расписании не является обязательным при создании центра «Точка роста». Доплаты и надбавки сотрудникам, работающим в центре «Точка роста» устанавливаются в рамках ФОТ в соответствии с Положением об оплате труда. </a:t>
            </a:r>
          </a:p>
          <a:p>
            <a:pPr algn="just"/>
            <a:r>
              <a:rPr lang="ru-RU" sz="2000" dirty="0"/>
              <a:t>При создании центра «Точка роста» целесообразна корректировка государственного/муниципального задания с учетом требований к выполнению показателей деятельности «Точка роста».</a:t>
            </a:r>
          </a:p>
        </p:txBody>
      </p:sp>
    </p:spTree>
    <p:extLst>
      <p:ext uri="{BB962C8B-B14F-4D97-AF65-F5344CB8AC3E}">
        <p14:creationId xmlns:p14="http://schemas.microsoft.com/office/powerpoint/2010/main" val="4261487291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D851387-8CA3-934A-8F4A-F191C2943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Поддержка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0FAE10E-4A22-E640-A881-8E721CFA9829}"/>
              </a:ext>
            </a:extLst>
          </p:cNvPr>
          <p:cNvSpPr/>
          <p:nvPr/>
        </p:nvSpPr>
        <p:spPr>
          <a:xfrm>
            <a:off x="717143" y="1573955"/>
            <a:ext cx="4903710" cy="1329595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Roboto" pitchFamily="2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BA69A60-024E-EC41-A4DD-47A9D0620A1E}"/>
              </a:ext>
            </a:extLst>
          </p:cNvPr>
          <p:cNvSpPr/>
          <p:nvPr/>
        </p:nvSpPr>
        <p:spPr>
          <a:xfrm>
            <a:off x="1090691" y="1839803"/>
            <a:ext cx="3551907" cy="914400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spcBef>
                <a:spcPts val="1800"/>
              </a:spcBef>
              <a:buClr>
                <a:srgbClr val="64BDE1"/>
              </a:buClr>
            </a:pPr>
            <a:r>
              <a:rPr lang="ru-RU" b="1" kern="0" dirty="0">
                <a:solidFill>
                  <a:srgbClr val="00346E"/>
                </a:solidFill>
                <a:latin typeface="Roboto" pitchFamily="2" charset="0"/>
                <a:ea typeface="Verdana" pitchFamily="34" charset="0"/>
                <a:cs typeface="Arial" panose="020B0604020202020204" pitchFamily="34" charset="0"/>
              </a:rPr>
              <a:t>Методические материалы</a:t>
            </a:r>
            <a:r>
              <a:rPr lang="ru-RU" kern="0" dirty="0">
                <a:solidFill>
                  <a:srgbClr val="00346E"/>
                </a:solidFill>
                <a:latin typeface="Roboto" pitchFamily="2" charset="0"/>
                <a:ea typeface="Verdana" pitchFamily="34" charset="0"/>
                <a:cs typeface="Arial" panose="020B0604020202020204" pitchFamily="34" charset="0"/>
              </a:rPr>
              <a:t/>
            </a:r>
            <a:br>
              <a:rPr lang="ru-RU" kern="0" dirty="0">
                <a:solidFill>
                  <a:srgbClr val="00346E"/>
                </a:solidFill>
                <a:latin typeface="Roboto" pitchFamily="2" charset="0"/>
                <a:ea typeface="Verdana" pitchFamily="34" charset="0"/>
                <a:cs typeface="Arial" panose="020B0604020202020204" pitchFamily="34" charset="0"/>
              </a:rPr>
            </a:br>
            <a:r>
              <a:rPr lang="ru-RU" kern="0" dirty="0">
                <a:solidFill>
                  <a:schemeClr val="tx1"/>
                </a:solidFill>
                <a:latin typeface="Roboto" pitchFamily="2" charset="0"/>
                <a:ea typeface="Verdana" pitchFamily="34" charset="0"/>
                <a:cs typeface="Arial" panose="020B0604020202020204" pitchFamily="34" charset="0"/>
              </a:rPr>
              <a:t>Федерального оператора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68F0803-F150-BB4C-9134-540EA240F7E1}"/>
              </a:ext>
            </a:extLst>
          </p:cNvPr>
          <p:cNvSpPr/>
          <p:nvPr/>
        </p:nvSpPr>
        <p:spPr>
          <a:xfrm>
            <a:off x="5987556" y="1573955"/>
            <a:ext cx="4903709" cy="1329595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Roboto" pitchFamily="2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8491E3A-C16A-4F41-9C71-309EB71FA7AB}"/>
              </a:ext>
            </a:extLst>
          </p:cNvPr>
          <p:cNvSpPr/>
          <p:nvPr/>
        </p:nvSpPr>
        <p:spPr>
          <a:xfrm>
            <a:off x="6279656" y="3449507"/>
            <a:ext cx="3916803" cy="883977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spcBef>
                <a:spcPts val="1800"/>
              </a:spcBef>
              <a:buClr>
                <a:srgbClr val="64BDE1"/>
              </a:buClr>
            </a:pPr>
            <a:r>
              <a:rPr lang="ru-RU" b="1" kern="0" dirty="0">
                <a:solidFill>
                  <a:srgbClr val="00346E"/>
                </a:solidFill>
                <a:latin typeface="Roboto" pitchFamily="2" charset="0"/>
                <a:ea typeface="Verdana" pitchFamily="34" charset="0"/>
                <a:cs typeface="Arial" panose="020B0604020202020204" pitchFamily="34" charset="0"/>
              </a:rPr>
              <a:t>Использование инфраструктуры, созданной в рамках НПО </a:t>
            </a:r>
            <a:r>
              <a:rPr lang="ru-RU" kern="0" dirty="0">
                <a:solidFill>
                  <a:schemeClr val="tx1"/>
                </a:solidFill>
                <a:latin typeface="Roboto" pitchFamily="2" charset="0"/>
                <a:ea typeface="Verdana" pitchFamily="34" charset="0"/>
                <a:cs typeface="Arial" panose="020B0604020202020204" pitchFamily="34" charset="0"/>
              </a:rPr>
              <a:t>для сопровождения Центров «Точка роста»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9A43067-1BCC-1346-85C0-375EA91BC6E0}"/>
              </a:ext>
            </a:extLst>
          </p:cNvPr>
          <p:cNvSpPr/>
          <p:nvPr/>
        </p:nvSpPr>
        <p:spPr>
          <a:xfrm>
            <a:off x="717143" y="3291244"/>
            <a:ext cx="4903710" cy="1329595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Roboto" pitchFamily="2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9F1590B-1481-3246-9DFD-D294E7166EE2}"/>
              </a:ext>
            </a:extLst>
          </p:cNvPr>
          <p:cNvSpPr/>
          <p:nvPr/>
        </p:nvSpPr>
        <p:spPr>
          <a:xfrm>
            <a:off x="1083846" y="3392356"/>
            <a:ext cx="3551908" cy="883977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spcBef>
                <a:spcPts val="1800"/>
              </a:spcBef>
              <a:buClr>
                <a:srgbClr val="64BDE1"/>
              </a:buClr>
            </a:pPr>
            <a:r>
              <a:rPr lang="ru-RU" b="1" kern="0" dirty="0">
                <a:solidFill>
                  <a:srgbClr val="00346E"/>
                </a:solidFill>
                <a:latin typeface="Roboto" pitchFamily="2" charset="0"/>
                <a:ea typeface="Verdana" pitchFamily="34" charset="0"/>
                <a:cs typeface="Arial" panose="020B0604020202020204" pitchFamily="34" charset="0"/>
              </a:rPr>
              <a:t>Школьные </a:t>
            </a:r>
            <a:r>
              <a:rPr lang="ru-RU" b="1" kern="0" dirty="0" err="1">
                <a:solidFill>
                  <a:srgbClr val="00346E"/>
                </a:solidFill>
                <a:latin typeface="Roboto" pitchFamily="2" charset="0"/>
                <a:ea typeface="Verdana" pitchFamily="34" charset="0"/>
                <a:cs typeface="Arial" panose="020B0604020202020204" pitchFamily="34" charset="0"/>
              </a:rPr>
              <a:t>Кванториумы</a:t>
            </a:r>
            <a:r>
              <a:rPr lang="ru-RU" b="1" kern="0" dirty="0">
                <a:solidFill>
                  <a:srgbClr val="00346E"/>
                </a:solidFill>
                <a:latin typeface="Roboto" pitchFamily="2" charset="0"/>
                <a:ea typeface="Verdana" pitchFamily="34" charset="0"/>
                <a:cs typeface="Arial" panose="020B0604020202020204" pitchFamily="34" charset="0"/>
              </a:rPr>
              <a:t> и детские технопарки – </a:t>
            </a:r>
            <a:r>
              <a:rPr lang="ru-RU" sz="1400" kern="0" dirty="0">
                <a:solidFill>
                  <a:schemeClr val="tx1"/>
                </a:solidFill>
                <a:latin typeface="Roboto" pitchFamily="2" charset="0"/>
                <a:ea typeface="Verdana" pitchFamily="34" charset="0"/>
                <a:cs typeface="Arial" panose="020B0604020202020204" pitchFamily="34" charset="0"/>
              </a:rPr>
              <a:t>ресурс проектной деятельности обучающихся центров «Точка роста»</a:t>
            </a:r>
            <a:endParaRPr lang="ru-RU" kern="0" dirty="0">
              <a:solidFill>
                <a:schemeClr val="tx1"/>
              </a:solidFill>
              <a:latin typeface="Roboto" pitchFamily="2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DFA8BC4-1F6A-4541-9D52-1BC3C3C3EC77}"/>
              </a:ext>
            </a:extLst>
          </p:cNvPr>
          <p:cNvSpPr/>
          <p:nvPr/>
        </p:nvSpPr>
        <p:spPr>
          <a:xfrm>
            <a:off x="5987556" y="3288448"/>
            <a:ext cx="4903710" cy="1332006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Roboto" pitchFamily="2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3F06689-3154-1940-910E-988753BFD524}"/>
              </a:ext>
            </a:extLst>
          </p:cNvPr>
          <p:cNvSpPr/>
          <p:nvPr/>
        </p:nvSpPr>
        <p:spPr>
          <a:xfrm>
            <a:off x="6279657" y="1607110"/>
            <a:ext cx="3976820" cy="114709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spcBef>
                <a:spcPts val="1800"/>
              </a:spcBef>
              <a:buClr>
                <a:srgbClr val="64BDE1"/>
              </a:buClr>
            </a:pPr>
            <a:r>
              <a:rPr lang="ru-RU" b="1" kern="0" dirty="0">
                <a:solidFill>
                  <a:srgbClr val="00346E"/>
                </a:solidFill>
                <a:latin typeface="Roboto" pitchFamily="2" charset="0"/>
                <a:ea typeface="Verdana" pitchFamily="34" charset="0"/>
                <a:cs typeface="Arial" panose="020B0604020202020204" pitchFamily="34" charset="0"/>
              </a:rPr>
              <a:t>Тематические </a:t>
            </a:r>
            <a:r>
              <a:rPr lang="ru-RU" b="1" kern="0" dirty="0" err="1">
                <a:solidFill>
                  <a:srgbClr val="00346E"/>
                </a:solidFill>
                <a:latin typeface="Roboto" pitchFamily="2" charset="0"/>
                <a:ea typeface="Verdana" pitchFamily="34" charset="0"/>
                <a:cs typeface="Arial" panose="020B0604020202020204" pitchFamily="34" charset="0"/>
              </a:rPr>
              <a:t>вебинары</a:t>
            </a:r>
            <a:r>
              <a:rPr lang="ru-RU" b="1" kern="0" dirty="0">
                <a:solidFill>
                  <a:schemeClr val="tx1"/>
                </a:solidFill>
                <a:latin typeface="Roboto" pitchFamily="2" charset="0"/>
                <a:ea typeface="Verdana" pitchFamily="34" charset="0"/>
                <a:cs typeface="Arial" panose="020B0604020202020204" pitchFamily="34" charset="0"/>
              </a:rPr>
              <a:t/>
            </a:r>
            <a:br>
              <a:rPr lang="ru-RU" b="1" kern="0" dirty="0">
                <a:solidFill>
                  <a:schemeClr val="tx1"/>
                </a:solidFill>
                <a:latin typeface="Roboto" pitchFamily="2" charset="0"/>
                <a:ea typeface="Verdana" pitchFamily="34" charset="0"/>
                <a:cs typeface="Arial" panose="020B0604020202020204" pitchFamily="34" charset="0"/>
              </a:rPr>
            </a:br>
            <a:r>
              <a:rPr lang="ru-RU" kern="0" dirty="0">
                <a:solidFill>
                  <a:schemeClr val="tx1"/>
                </a:solidFill>
                <a:latin typeface="Roboto" pitchFamily="2" charset="0"/>
                <a:ea typeface="Verdana" pitchFamily="34" charset="0"/>
                <a:cs typeface="Arial" panose="020B0604020202020204" pitchFamily="34" charset="0"/>
              </a:rPr>
              <a:t>для региональных координаторов, педагогов и руководителей Центров «Точка роста»</a:t>
            </a:r>
            <a:endParaRPr lang="ru-RU" kern="0" dirty="0">
              <a:solidFill>
                <a:srgbClr val="00346E"/>
              </a:solidFill>
              <a:latin typeface="Roboto" pitchFamily="2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92939BDD-7CC0-9D4C-BCC6-97A36609D9F7}"/>
              </a:ext>
            </a:extLst>
          </p:cNvPr>
          <p:cNvSpPr/>
          <p:nvPr/>
        </p:nvSpPr>
        <p:spPr>
          <a:xfrm>
            <a:off x="5986708" y="4971600"/>
            <a:ext cx="4911100" cy="1329595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Roboto" pitchFamily="2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C2BB104-D252-FB4C-A205-3988BC4E52A6}"/>
              </a:ext>
            </a:extLst>
          </p:cNvPr>
          <p:cNvSpPr/>
          <p:nvPr/>
        </p:nvSpPr>
        <p:spPr>
          <a:xfrm>
            <a:off x="6240956" y="5048054"/>
            <a:ext cx="3792203" cy="114709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spcBef>
                <a:spcPts val="1800"/>
              </a:spcBef>
              <a:buClr>
                <a:srgbClr val="64BDE1"/>
              </a:buClr>
            </a:pPr>
            <a:r>
              <a:rPr lang="ru-RU" b="1" kern="0" dirty="0">
                <a:solidFill>
                  <a:srgbClr val="00346E"/>
                </a:solidFill>
                <a:latin typeface="Roboto" pitchFamily="2" charset="0"/>
                <a:ea typeface="Verdana" pitchFamily="34" charset="0"/>
                <a:cs typeface="Arial" panose="020B0604020202020204" pitchFamily="34" charset="0"/>
              </a:rPr>
              <a:t>Информационная поддержка мероприятий с участием центров «Точка роста»</a:t>
            </a:r>
            <a:endParaRPr lang="ru-RU" kern="0" dirty="0">
              <a:solidFill>
                <a:schemeClr val="tx1"/>
              </a:solidFill>
              <a:latin typeface="Roboto" pitchFamily="2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73FCF4BB-A2B1-B341-9866-EB5950037ECF}"/>
              </a:ext>
            </a:extLst>
          </p:cNvPr>
          <p:cNvSpPr/>
          <p:nvPr/>
        </p:nvSpPr>
        <p:spPr>
          <a:xfrm>
            <a:off x="717143" y="4968804"/>
            <a:ext cx="4903710" cy="1332006"/>
          </a:xfrm>
          <a:prstGeom prst="rect">
            <a:avLst/>
          </a:prstGeom>
          <a:noFill/>
          <a:ln w="285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Roboto" pitchFamily="2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FEE73A9-5496-974C-B723-4157C0DD1DAE}"/>
              </a:ext>
            </a:extLst>
          </p:cNvPr>
          <p:cNvSpPr/>
          <p:nvPr/>
        </p:nvSpPr>
        <p:spPr>
          <a:xfrm>
            <a:off x="1104900" y="5054025"/>
            <a:ext cx="3674901" cy="1147093"/>
          </a:xfrm>
          <a:prstGeom prst="rect">
            <a:avLst/>
          </a:prstGeom>
          <a:noFill/>
          <a:ln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>
              <a:spcBef>
                <a:spcPts val="1800"/>
              </a:spcBef>
              <a:buClr>
                <a:srgbClr val="64BDE1"/>
              </a:buClr>
            </a:pPr>
            <a:r>
              <a:rPr lang="ru-RU" b="1" kern="0" dirty="0">
                <a:solidFill>
                  <a:srgbClr val="00346E"/>
                </a:solidFill>
                <a:latin typeface="Roboto" pitchFamily="2" charset="0"/>
                <a:ea typeface="Verdana" pitchFamily="34" charset="0"/>
                <a:cs typeface="Arial" panose="020B0604020202020204" pitchFamily="34" charset="0"/>
              </a:rPr>
              <a:t>Проведение образовательных мероприятий </a:t>
            </a:r>
            <a:r>
              <a:rPr lang="ru-RU" kern="0" dirty="0">
                <a:solidFill>
                  <a:schemeClr val="tx1"/>
                </a:solidFill>
                <a:latin typeface="Roboto" pitchFamily="2" charset="0"/>
                <a:ea typeface="Verdana" pitchFamily="34" charset="0"/>
                <a:cs typeface="Arial" panose="020B0604020202020204" pitchFamily="34" charset="0"/>
              </a:rPr>
              <a:t>для обучающихся и педагогов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9BFF647-F5D1-B449-9F83-1172079CB7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9830207" y="5164400"/>
            <a:ext cx="914400" cy="914400"/>
          </a:xfrm>
          <a:prstGeom prst="rect">
            <a:avLst/>
          </a:prstGeom>
        </p:spPr>
      </p:pic>
      <p:pic>
        <p:nvPicPr>
          <p:cNvPr id="17" name="Рисунок 16" descr="Книги со сплошной заливкой">
            <a:extLst>
              <a:ext uri="{FF2B5EF4-FFF2-40B4-BE49-F238E27FC236}">
                <a16:creationId xmlns:a16="http://schemas.microsoft.com/office/drawing/2014/main" id="{90A044CF-03CE-1B47-9F6B-F9F2A457BD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566647" y="1781552"/>
            <a:ext cx="914400" cy="914400"/>
          </a:xfrm>
          <a:prstGeom prst="rect">
            <a:avLst/>
          </a:prstGeom>
        </p:spPr>
      </p:pic>
      <p:pic>
        <p:nvPicPr>
          <p:cNvPr id="18" name="Рисунок 17" descr="Монитор со сплошной заливкой">
            <a:extLst>
              <a:ext uri="{FF2B5EF4-FFF2-40B4-BE49-F238E27FC236}">
                <a16:creationId xmlns:a16="http://schemas.microsoft.com/office/drawing/2014/main" id="{40D7492B-92E6-854E-92BB-F0AC98FB461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016190" y="1772679"/>
            <a:ext cx="914400" cy="914400"/>
          </a:xfrm>
          <a:prstGeom prst="rect">
            <a:avLst/>
          </a:prstGeom>
        </p:spPr>
      </p:pic>
      <p:pic>
        <p:nvPicPr>
          <p:cNvPr id="19" name="Рисунок 18" descr="Собрание со сплошной заливкой">
            <a:extLst>
              <a:ext uri="{FF2B5EF4-FFF2-40B4-BE49-F238E27FC236}">
                <a16:creationId xmlns:a16="http://schemas.microsoft.com/office/drawing/2014/main" id="{F5D4C5CC-75E3-A74E-8D8D-6587AF8CFBE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4569314" y="3463045"/>
            <a:ext cx="914400" cy="914400"/>
          </a:xfrm>
          <a:prstGeom prst="rect">
            <a:avLst/>
          </a:prstGeom>
        </p:spPr>
      </p:pic>
      <p:pic>
        <p:nvPicPr>
          <p:cNvPr id="20" name="Рисунок 19" descr="Сервер со сплошной заливкой">
            <a:extLst>
              <a:ext uri="{FF2B5EF4-FFF2-40B4-BE49-F238E27FC236}">
                <a16:creationId xmlns:a16="http://schemas.microsoft.com/office/drawing/2014/main" id="{9A03D74D-B264-E74F-BE6F-F3CD0A5C415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9907251" y="3541827"/>
            <a:ext cx="914400" cy="914400"/>
          </a:xfrm>
          <a:prstGeom prst="rect">
            <a:avLst/>
          </a:prstGeom>
        </p:spPr>
      </p:pic>
      <p:pic>
        <p:nvPicPr>
          <p:cNvPr id="21" name="Рисунок 20" descr="Школьный класс со сплошной заливкой">
            <a:extLst>
              <a:ext uri="{FF2B5EF4-FFF2-40B4-BE49-F238E27FC236}">
                <a16:creationId xmlns:a16="http://schemas.microsoft.com/office/drawing/2014/main" id="{DA798FA9-254D-AE43-BC5B-26322A19716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4626714" y="51644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482420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 1">
            <a:extLst>
              <a:ext uri="{FF2B5EF4-FFF2-40B4-BE49-F238E27FC236}">
                <a16:creationId xmlns:a16="http://schemas.microsoft.com/office/drawing/2014/main" id="{69BFAB7B-690E-4170-B2EE-FEE46A89108E}"/>
              </a:ext>
            </a:extLst>
          </p:cNvPr>
          <p:cNvSpPr txBox="1">
            <a:spLocks/>
          </p:cNvSpPr>
          <p:nvPr/>
        </p:nvSpPr>
        <p:spPr>
          <a:xfrm>
            <a:off x="683710" y="296176"/>
            <a:ext cx="10069854" cy="330601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844083" rtl="0" eaLnBrk="1" latinLnBrk="0" hangingPunct="1">
              <a:spcBef>
                <a:spcPct val="0"/>
              </a:spcBef>
              <a:buNone/>
              <a:defRPr sz="4062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844083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Вариант оснащения «Стандартный комплект»*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4DDF793F-BE88-4906-B441-BF6EA13C9315}"/>
              </a:ext>
            </a:extLst>
          </p:cNvPr>
          <p:cNvSpPr txBox="1"/>
          <p:nvPr/>
        </p:nvSpPr>
        <p:spPr>
          <a:xfrm>
            <a:off x="716703" y="838499"/>
            <a:ext cx="37906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sng" strike="noStrike" kern="0" cap="all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Естественнонаучная направленность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58960EC-5B7B-44BB-97D8-F5AC361DDA22}"/>
              </a:ext>
            </a:extLst>
          </p:cNvPr>
          <p:cNvSpPr txBox="1"/>
          <p:nvPr/>
        </p:nvSpPr>
        <p:spPr>
          <a:xfrm>
            <a:off x="716703" y="1540431"/>
            <a:ext cx="24048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Общее оборудование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2591D7A-4612-4ECF-B8B2-5A17A855744C}"/>
              </a:ext>
            </a:extLst>
          </p:cNvPr>
          <p:cNvSpPr txBox="1"/>
          <p:nvPr/>
        </p:nvSpPr>
        <p:spPr>
          <a:xfrm>
            <a:off x="729578" y="2477698"/>
            <a:ext cx="37649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Биология</a:t>
            </a:r>
          </a:p>
        </p:txBody>
      </p:sp>
      <p:graphicFrame>
        <p:nvGraphicFramePr>
          <p:cNvPr id="12" name="Таблица 11">
            <a:extLst>
              <a:ext uri="{FF2B5EF4-FFF2-40B4-BE49-F238E27FC236}">
                <a16:creationId xmlns:a16="http://schemas.microsoft.com/office/drawing/2014/main" id="{C83E309A-839E-4EC1-9C3E-2664CE2557B8}"/>
              </a:ext>
            </a:extLst>
          </p:cNvPr>
          <p:cNvGraphicFramePr>
            <a:graphicFrameLocks noGrp="1"/>
          </p:cNvGraphicFramePr>
          <p:nvPr/>
        </p:nvGraphicFramePr>
        <p:xfrm>
          <a:off x="905040" y="2834991"/>
          <a:ext cx="3653592" cy="130873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952257">
                  <a:extLst>
                    <a:ext uri="{9D8B030D-6E8A-4147-A177-3AD203B41FA5}">
                      <a16:colId xmlns:a16="http://schemas.microsoft.com/office/drawing/2014/main" val="2819966508"/>
                    </a:ext>
                  </a:extLst>
                </a:gridCol>
                <a:gridCol w="701335">
                  <a:extLst>
                    <a:ext uri="{9D8B030D-6E8A-4147-A177-3AD203B41FA5}">
                      <a16:colId xmlns:a16="http://schemas.microsoft.com/office/drawing/2014/main" val="394025516"/>
                    </a:ext>
                  </a:extLst>
                </a:gridCol>
              </a:tblGrid>
              <a:tr h="17388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</a:rPr>
                        <a:t>Комплект влажных препаратов демонстрационный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шт.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84525995"/>
                  </a:ext>
                </a:extLst>
              </a:tr>
              <a:tr h="14275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</a:rPr>
                        <a:t>Комплект гербариев демонстрационный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шт.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82658532"/>
                  </a:ext>
                </a:extLst>
              </a:tr>
              <a:tr h="14275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u="none" strike="noStrike" dirty="0">
                          <a:effectLst/>
                        </a:rPr>
                        <a:t>Комплект коллекций демонстрационный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шт.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678491218"/>
                  </a:ext>
                </a:extLst>
              </a:tr>
            </a:tbl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35B7915D-F4A6-46EC-AC70-2DDD2090B8BC}"/>
              </a:ext>
            </a:extLst>
          </p:cNvPr>
          <p:cNvSpPr txBox="1"/>
          <p:nvPr/>
        </p:nvSpPr>
        <p:spPr>
          <a:xfrm>
            <a:off x="716703" y="4126144"/>
            <a:ext cx="3645090" cy="348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Химия</a:t>
            </a:r>
          </a:p>
        </p:txBody>
      </p:sp>
      <p:graphicFrame>
        <p:nvGraphicFramePr>
          <p:cNvPr id="34" name="Таблица 33">
            <a:extLst>
              <a:ext uri="{FF2B5EF4-FFF2-40B4-BE49-F238E27FC236}">
                <a16:creationId xmlns:a16="http://schemas.microsoft.com/office/drawing/2014/main" id="{4093AAD6-BEF3-4FE4-9278-F79E8DC373E7}"/>
              </a:ext>
            </a:extLst>
          </p:cNvPr>
          <p:cNvGraphicFramePr>
            <a:graphicFrameLocks noGrp="1"/>
          </p:cNvGraphicFramePr>
          <p:nvPr/>
        </p:nvGraphicFramePr>
        <p:xfrm>
          <a:off x="905040" y="4480196"/>
          <a:ext cx="3653592" cy="668655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941746">
                  <a:extLst>
                    <a:ext uri="{9D8B030D-6E8A-4147-A177-3AD203B41FA5}">
                      <a16:colId xmlns:a16="http://schemas.microsoft.com/office/drawing/2014/main" val="2819966508"/>
                    </a:ext>
                  </a:extLst>
                </a:gridCol>
                <a:gridCol w="711846">
                  <a:extLst>
                    <a:ext uri="{9D8B030D-6E8A-4147-A177-3AD203B41FA5}">
                      <a16:colId xmlns:a16="http://schemas.microsoft.com/office/drawing/2014/main" val="39402551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Демонстрационное оборудование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шт.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3845259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Комплект химических реактивов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шт.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5826585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Комплект коллекций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шт.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1678491218"/>
                  </a:ext>
                </a:extLst>
              </a:tr>
            </a:tbl>
          </a:graphicData>
        </a:graphic>
      </p:graphicFrame>
      <p:sp>
        <p:nvSpPr>
          <p:cNvPr id="35" name="TextBox 34">
            <a:extLst>
              <a:ext uri="{FF2B5EF4-FFF2-40B4-BE49-F238E27FC236}">
                <a16:creationId xmlns:a16="http://schemas.microsoft.com/office/drawing/2014/main" id="{D6B3D5BD-D90B-41A6-A631-438ED6258447}"/>
              </a:ext>
            </a:extLst>
          </p:cNvPr>
          <p:cNvSpPr txBox="1"/>
          <p:nvPr/>
        </p:nvSpPr>
        <p:spPr>
          <a:xfrm>
            <a:off x="729578" y="5124795"/>
            <a:ext cx="37906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Физика</a:t>
            </a:r>
          </a:p>
        </p:txBody>
      </p:sp>
      <p:graphicFrame>
        <p:nvGraphicFramePr>
          <p:cNvPr id="36" name="Таблица 35">
            <a:extLst>
              <a:ext uri="{FF2B5EF4-FFF2-40B4-BE49-F238E27FC236}">
                <a16:creationId xmlns:a16="http://schemas.microsoft.com/office/drawing/2014/main" id="{AACDD64E-EBD0-4EC1-A281-809973D4C51A}"/>
              </a:ext>
            </a:extLst>
          </p:cNvPr>
          <p:cNvGraphicFramePr>
            <a:graphicFrameLocks noGrp="1"/>
          </p:cNvGraphicFramePr>
          <p:nvPr/>
        </p:nvGraphicFramePr>
        <p:xfrm>
          <a:off x="900013" y="5485807"/>
          <a:ext cx="3594466" cy="108585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961127">
                  <a:extLst>
                    <a:ext uri="{9D8B030D-6E8A-4147-A177-3AD203B41FA5}">
                      <a16:colId xmlns:a16="http://schemas.microsoft.com/office/drawing/2014/main" val="2819966508"/>
                    </a:ext>
                  </a:extLst>
                </a:gridCol>
                <a:gridCol w="633339">
                  <a:extLst>
                    <a:ext uri="{9D8B030D-6E8A-4147-A177-3AD203B41FA5}">
                      <a16:colId xmlns:a16="http://schemas.microsoft.com/office/drawing/2014/main" val="394025516"/>
                    </a:ext>
                  </a:extLst>
                </a:gridCol>
              </a:tblGrid>
              <a:tr h="9446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Оборудование для демонстрационных опытов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шт.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3845259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Оборудование для лабораторных работ и ученических опытов (на базе комплектов для ОГЭ)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8 шт.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82658532"/>
                  </a:ext>
                </a:extLst>
              </a:tr>
            </a:tbl>
          </a:graphicData>
        </a:graphic>
      </p:graphicFrame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CA26B774-CB80-4CC7-9A7B-847C7348165E}"/>
              </a:ext>
            </a:extLst>
          </p:cNvPr>
          <p:cNvGraphicFramePr>
            <a:graphicFrameLocks noGrp="1"/>
          </p:cNvGraphicFramePr>
          <p:nvPr/>
        </p:nvGraphicFramePr>
        <p:xfrm>
          <a:off x="908265" y="1848390"/>
          <a:ext cx="3599091" cy="65913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073574">
                  <a:extLst>
                    <a:ext uri="{9D8B030D-6E8A-4147-A177-3AD203B41FA5}">
                      <a16:colId xmlns:a16="http://schemas.microsoft.com/office/drawing/2014/main" val="2798523406"/>
                    </a:ext>
                  </a:extLst>
                </a:gridCol>
                <a:gridCol w="525517">
                  <a:extLst>
                    <a:ext uri="{9D8B030D-6E8A-4147-A177-3AD203B41FA5}">
                      <a16:colId xmlns:a16="http://schemas.microsoft.com/office/drawing/2014/main" val="21838352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Лаборатория цифровая (единая для всех предметов)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шт.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703333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Посуда и оборудование для опытов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шт.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81861486"/>
                  </a:ext>
                </a:extLst>
              </a:tr>
            </a:tbl>
          </a:graphicData>
        </a:graphic>
      </p:graphicFrame>
      <p:sp>
        <p:nvSpPr>
          <p:cNvPr id="37" name="TextBox 36">
            <a:extLst>
              <a:ext uri="{FF2B5EF4-FFF2-40B4-BE49-F238E27FC236}">
                <a16:creationId xmlns:a16="http://schemas.microsoft.com/office/drawing/2014/main" id="{ABADF223-F404-4B60-80A7-1852A6B97589}"/>
              </a:ext>
            </a:extLst>
          </p:cNvPr>
          <p:cNvSpPr txBox="1"/>
          <p:nvPr/>
        </p:nvSpPr>
        <p:spPr>
          <a:xfrm>
            <a:off x="4558632" y="837643"/>
            <a:ext cx="35028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sng" strike="noStrike" kern="0" cap="all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Технологическая направленность</a:t>
            </a:r>
          </a:p>
        </p:txBody>
      </p:sp>
      <p:graphicFrame>
        <p:nvGraphicFramePr>
          <p:cNvPr id="38" name="Таблица 37">
            <a:extLst>
              <a:ext uri="{FF2B5EF4-FFF2-40B4-BE49-F238E27FC236}">
                <a16:creationId xmlns:a16="http://schemas.microsoft.com/office/drawing/2014/main" id="{31B123E3-99F1-4B0A-B36B-1CAE6909ED11}"/>
              </a:ext>
            </a:extLst>
          </p:cNvPr>
          <p:cNvGraphicFramePr>
            <a:graphicFrameLocks noGrp="1"/>
          </p:cNvGraphicFramePr>
          <p:nvPr/>
        </p:nvGraphicFramePr>
        <p:xfrm>
          <a:off x="4775885" y="1870269"/>
          <a:ext cx="3238208" cy="151257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687384">
                  <a:extLst>
                    <a:ext uri="{9D8B030D-6E8A-4147-A177-3AD203B41FA5}">
                      <a16:colId xmlns:a16="http://schemas.microsoft.com/office/drawing/2014/main" val="2798523406"/>
                    </a:ext>
                  </a:extLst>
                </a:gridCol>
                <a:gridCol w="550824">
                  <a:extLst>
                    <a:ext uri="{9D8B030D-6E8A-4147-A177-3AD203B41FA5}">
                      <a16:colId xmlns:a16="http://schemas.microsoft.com/office/drawing/2014/main" val="2183835217"/>
                    </a:ext>
                  </a:extLst>
                </a:gridCol>
              </a:tblGrid>
              <a:tr h="41146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Образовательный конструктор для практики блочного программирования с комплектом датчиков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шт.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270333382"/>
                  </a:ext>
                </a:extLst>
              </a:tr>
              <a:tr h="27697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Образовательный набор по механике, мехатронике и робототехнике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шт.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781861486"/>
                  </a:ext>
                </a:extLst>
              </a:tr>
            </a:tbl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67C21EA4-250B-4220-BFAE-2AFF2AF20FA3}"/>
              </a:ext>
            </a:extLst>
          </p:cNvPr>
          <p:cNvSpPr txBox="1"/>
          <p:nvPr/>
        </p:nvSpPr>
        <p:spPr>
          <a:xfrm>
            <a:off x="4550130" y="3595826"/>
            <a:ext cx="31612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sng" strike="noStrike" kern="0" cap="all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Компьютерное оборудование</a:t>
            </a:r>
          </a:p>
        </p:txBody>
      </p:sp>
      <p:graphicFrame>
        <p:nvGraphicFramePr>
          <p:cNvPr id="40" name="Таблица 39">
            <a:extLst>
              <a:ext uri="{FF2B5EF4-FFF2-40B4-BE49-F238E27FC236}">
                <a16:creationId xmlns:a16="http://schemas.microsoft.com/office/drawing/2014/main" id="{24FA544C-34C7-4DEB-AC28-B04FFD7F94C1}"/>
              </a:ext>
            </a:extLst>
          </p:cNvPr>
          <p:cNvGraphicFramePr>
            <a:graphicFrameLocks noGrp="1"/>
          </p:cNvGraphicFramePr>
          <p:nvPr/>
        </p:nvGraphicFramePr>
        <p:xfrm>
          <a:off x="4775885" y="4343862"/>
          <a:ext cx="2894750" cy="65913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295660">
                  <a:extLst>
                    <a:ext uri="{9D8B030D-6E8A-4147-A177-3AD203B41FA5}">
                      <a16:colId xmlns:a16="http://schemas.microsoft.com/office/drawing/2014/main" val="2798523406"/>
                    </a:ext>
                  </a:extLst>
                </a:gridCol>
                <a:gridCol w="599090">
                  <a:extLst>
                    <a:ext uri="{9D8B030D-6E8A-4147-A177-3AD203B41FA5}">
                      <a16:colId xmlns:a16="http://schemas.microsoft.com/office/drawing/2014/main" val="218383521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Ноутбук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3 шт.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2703333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МФУ (принтер, сканер, копир)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1 шт.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  <a:cs typeface="Arial" panose="020B0604020202020204" pitchFamily="34" charset="0"/>
                      </a:endParaRPr>
                    </a:p>
                  </a:txBody>
                  <a:tcPr marL="9525" marR="9525" marT="9525" marB="0"/>
                </a:tc>
                <a:extLst>
                  <a:ext uri="{0D108BD9-81ED-4DB2-BD59-A6C34878D82A}">
                    <a16:rowId xmlns:a16="http://schemas.microsoft.com/office/drawing/2014/main" val="2781861486"/>
                  </a:ext>
                </a:extLst>
              </a:tr>
            </a:tbl>
          </a:graphicData>
        </a:graphic>
      </p:graphicFrame>
      <p:sp>
        <p:nvSpPr>
          <p:cNvPr id="41" name="TextBox 40">
            <a:extLst>
              <a:ext uri="{FF2B5EF4-FFF2-40B4-BE49-F238E27FC236}">
                <a16:creationId xmlns:a16="http://schemas.microsoft.com/office/drawing/2014/main" id="{0048F7B4-F2F2-47AC-94FA-4099194010A4}"/>
              </a:ext>
            </a:extLst>
          </p:cNvPr>
          <p:cNvSpPr txBox="1"/>
          <p:nvPr/>
        </p:nvSpPr>
        <p:spPr>
          <a:xfrm>
            <a:off x="4662790" y="6077078"/>
            <a:ext cx="69301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sym typeface="Calibri"/>
              </a:rPr>
              <a:t>* Для малокомплектных общеобразовательных организаций объем единиц средств обучения и воспитания представляется в меньшем количестве.</a:t>
            </a:r>
            <a:endParaRPr kumimoji="0" lang="ru-RU" sz="12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3D9835A6-CD7A-413C-8B63-D00796E1EC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3247" y="2461698"/>
            <a:ext cx="3764383" cy="35840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" name="Прямоугольник 20"/>
          <p:cNvSpPr/>
          <p:nvPr/>
        </p:nvSpPr>
        <p:spPr>
          <a:xfrm>
            <a:off x="7914170" y="1112716"/>
            <a:ext cx="4008068" cy="12637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215" marR="0" lvl="0" indent="0" algn="ctr" defTabSz="914400" rtl="0" eaLnBrk="1" fontAlgn="auto" latinLnBrk="0" hangingPunct="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Calibri"/>
              </a:rPr>
              <a:t>Стандартный комплект поставляется единым комплектом и не подлежит доукомплектованию за счет дополнительного оборудования профильного комплекта.</a:t>
            </a: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15079" y="1222888"/>
            <a:ext cx="595264" cy="576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062685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1493675-6510-4578-B897-9DF5C4A698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617" y="1101386"/>
            <a:ext cx="1544999" cy="15226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19383" y="1566471"/>
            <a:ext cx="1989199" cy="932371"/>
          </a:xfrm>
          <a:prstGeom prst="rect">
            <a:avLst/>
          </a:prstGeom>
          <a:noFill/>
        </p:spPr>
        <p:txBody>
          <a:bodyPr wrap="square" lIns="0" tIns="0" rtlCol="0">
            <a:spAutoFit/>
          </a:bodyPr>
          <a:lstStyle/>
          <a:p>
            <a:pPr defTabSz="1007917">
              <a:lnSpc>
                <a:spcPct val="90000"/>
              </a:lnSpc>
              <a:spcBef>
                <a:spcPct val="0"/>
              </a:spcBef>
            </a:pPr>
            <a:r>
              <a:rPr lang="ru-RU" sz="2133" dirty="0">
                <a:solidFill>
                  <a:srgbClr val="37507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Репозиторий </a:t>
            </a:r>
            <a:br>
              <a:rPr lang="ru-RU" sz="2133" dirty="0">
                <a:solidFill>
                  <a:srgbClr val="37507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133" dirty="0">
                <a:solidFill>
                  <a:srgbClr val="37507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методических</a:t>
            </a:r>
            <a:br>
              <a:rPr lang="ru-RU" sz="2133" dirty="0">
                <a:solidFill>
                  <a:srgbClr val="37507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ru-RU" sz="2133" dirty="0">
                <a:solidFill>
                  <a:srgbClr val="37507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материалов: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1B2B102-2C49-449A-A92E-CAD0D92C2EF8}"/>
              </a:ext>
            </a:extLst>
          </p:cNvPr>
          <p:cNvSpPr txBox="1"/>
          <p:nvPr/>
        </p:nvSpPr>
        <p:spPr>
          <a:xfrm>
            <a:off x="4993049" y="1438780"/>
            <a:ext cx="4067231" cy="969496"/>
          </a:xfrm>
          <a:prstGeom prst="rect">
            <a:avLst/>
          </a:prstGeom>
          <a:noFill/>
        </p:spPr>
        <p:txBody>
          <a:bodyPr wrap="square" lIns="0" tIns="0" rtlCol="0">
            <a:spAutoFit/>
          </a:bodyPr>
          <a:lstStyle/>
          <a:p>
            <a:r>
              <a:rPr lang="en-US" sz="2000" u="sng" dirty="0">
                <a:solidFill>
                  <a:srgbClr val="3750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web.roskvantorium.ru</a:t>
            </a:r>
            <a:r>
              <a:rPr lang="ru-RU" sz="2000" dirty="0">
                <a:solidFill>
                  <a:srgbClr val="3750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</a:p>
          <a:p>
            <a:endParaRPr lang="ru-RU" sz="2000" dirty="0">
              <a:solidFill>
                <a:srgbClr val="37507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u="sng" dirty="0">
                <a:solidFill>
                  <a:srgbClr val="37507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www.elducation.ru </a:t>
            </a:r>
            <a:endParaRPr lang="ru-RU" sz="2000" u="sng" dirty="0">
              <a:solidFill>
                <a:srgbClr val="37507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B31A5A2-CF22-4D1C-8D0C-86B1F9E85B50}"/>
              </a:ext>
            </a:extLst>
          </p:cNvPr>
          <p:cNvSpPr txBox="1"/>
          <p:nvPr/>
        </p:nvSpPr>
        <p:spPr>
          <a:xfrm>
            <a:off x="626913" y="5308808"/>
            <a:ext cx="2251136" cy="636969"/>
          </a:xfrm>
          <a:prstGeom prst="rect">
            <a:avLst/>
          </a:prstGeom>
          <a:noFill/>
        </p:spPr>
        <p:txBody>
          <a:bodyPr wrap="square" lIns="0" tIns="0" rtlCol="0">
            <a:spAutoFit/>
          </a:bodyPr>
          <a:lstStyle/>
          <a:p>
            <a:pPr defTabSz="1007917">
              <a:lnSpc>
                <a:spcPct val="90000"/>
              </a:lnSpc>
              <a:spcBef>
                <a:spcPct val="0"/>
              </a:spcBef>
            </a:pPr>
            <a:r>
              <a:rPr lang="ru-RU" sz="2133" dirty="0">
                <a:solidFill>
                  <a:srgbClr val="37507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Каналы </a:t>
            </a:r>
          </a:p>
          <a:p>
            <a:pPr defTabSz="1007917">
              <a:lnSpc>
                <a:spcPct val="90000"/>
              </a:lnSpc>
              <a:spcBef>
                <a:spcPct val="0"/>
              </a:spcBef>
            </a:pPr>
            <a:r>
              <a:rPr lang="ru-RU" sz="2133" dirty="0">
                <a:solidFill>
                  <a:srgbClr val="37507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коммуникаций: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4C92AF0-C474-42BE-8317-E5D97350BD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4766" y="4014937"/>
            <a:ext cx="786521" cy="74861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DA3797B-B14A-43EA-87EF-F74769B67B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1714" y="4019066"/>
            <a:ext cx="759812" cy="73678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8FD5813-4CC7-4E93-BFD1-C7FA7CDC410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387" y="4122397"/>
            <a:ext cx="631460" cy="54909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52C5887B-E20A-4430-9EFE-D5344A90229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935" y="4030856"/>
            <a:ext cx="724997" cy="724997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13CEBB1B-7797-4F3B-B55A-67027CF0D5B7}"/>
              </a:ext>
            </a:extLst>
          </p:cNvPr>
          <p:cNvSpPr txBox="1"/>
          <p:nvPr/>
        </p:nvSpPr>
        <p:spPr>
          <a:xfrm>
            <a:off x="562761" y="2829095"/>
            <a:ext cx="2347192" cy="387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07917">
              <a:lnSpc>
                <a:spcPct val="90000"/>
              </a:lnSpc>
              <a:spcBef>
                <a:spcPct val="0"/>
              </a:spcBef>
            </a:pPr>
            <a:r>
              <a:rPr lang="ru-RU" sz="2133" dirty="0">
                <a:solidFill>
                  <a:srgbClr val="37507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Контакты: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8EEBAD7-1419-44E8-8CA0-9EBADB2864B9}"/>
              </a:ext>
            </a:extLst>
          </p:cNvPr>
          <p:cNvSpPr txBox="1"/>
          <p:nvPr/>
        </p:nvSpPr>
        <p:spPr>
          <a:xfrm>
            <a:off x="516608" y="3224457"/>
            <a:ext cx="2787504" cy="6331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kern="0" dirty="0">
              <a:latin typeface="Arial" panose="020B0604020202020204" pitchFamily="34" charset="0"/>
              <a:ea typeface="Verdana" pitchFamily="34" charset="0"/>
              <a:cs typeface="Arial" panose="020B0604020202020204" pitchFamily="34" charset="0"/>
            </a:endParaRPr>
          </a:p>
          <a:p>
            <a:pPr>
              <a:lnSpc>
                <a:spcPts val="2533"/>
              </a:lnSpc>
            </a:pPr>
            <a:endParaRPr lang="ru-RU" sz="1600" b="1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5FBF5DF-B4F1-4F09-96F1-3CAF104A3701}"/>
              </a:ext>
            </a:extLst>
          </p:cNvPr>
          <p:cNvSpPr txBox="1"/>
          <p:nvPr/>
        </p:nvSpPr>
        <p:spPr>
          <a:xfrm>
            <a:off x="3369131" y="3191754"/>
            <a:ext cx="2359704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67" b="1" dirty="0">
                <a:solidFill>
                  <a:srgbClr val="37507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https://eit.edu.ru/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6CC41B8-F50A-4470-9202-0E33CE932445}"/>
              </a:ext>
            </a:extLst>
          </p:cNvPr>
          <p:cNvSpPr txBox="1"/>
          <p:nvPr/>
        </p:nvSpPr>
        <p:spPr>
          <a:xfrm>
            <a:off x="8634666" y="3223815"/>
            <a:ext cx="251124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67" b="1" dirty="0">
                <a:solidFill>
                  <a:srgbClr val="37507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+ 7 (495) </a:t>
            </a:r>
            <a:r>
              <a:rPr lang="en-US" sz="1867" b="1" dirty="0">
                <a:solidFill>
                  <a:srgbClr val="37507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231</a:t>
            </a:r>
            <a:r>
              <a:rPr lang="ru-RU" sz="1867" b="1" dirty="0">
                <a:solidFill>
                  <a:srgbClr val="37507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-</a:t>
            </a:r>
            <a:r>
              <a:rPr lang="en-US" sz="1867" b="1" dirty="0">
                <a:solidFill>
                  <a:srgbClr val="37507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19</a:t>
            </a:r>
            <a:r>
              <a:rPr lang="ru-RU" sz="1867" b="1" dirty="0">
                <a:solidFill>
                  <a:srgbClr val="37507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-1</a:t>
            </a:r>
            <a:r>
              <a:rPr lang="en-US" sz="1867" b="1" dirty="0">
                <a:solidFill>
                  <a:srgbClr val="37507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6</a:t>
            </a:r>
            <a:endParaRPr lang="ru-RU" sz="1867" b="1" dirty="0">
              <a:solidFill>
                <a:srgbClr val="375075"/>
              </a:solidFill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051A28E-124D-4F59-9D65-E2AFA5BC86F5}"/>
              </a:ext>
            </a:extLst>
          </p:cNvPr>
          <p:cNvSpPr txBox="1"/>
          <p:nvPr/>
        </p:nvSpPr>
        <p:spPr>
          <a:xfrm>
            <a:off x="5969097" y="3191754"/>
            <a:ext cx="2115136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67" b="1" dirty="0">
                <a:solidFill>
                  <a:srgbClr val="375075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npo@apkpro.ru</a:t>
            </a:r>
          </a:p>
        </p:txBody>
      </p: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6F1B6397-BC16-4D9B-8101-323BDA8D92C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6265" y="4823954"/>
            <a:ext cx="1680339" cy="1641709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6D01DA12-284A-4DCB-8292-F4819ECC9E1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9221" y="4823954"/>
            <a:ext cx="1641711" cy="1641709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68E7B12-CAF6-4906-8187-C75C365C6D7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1831" y="4823954"/>
            <a:ext cx="1632293" cy="164170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2111AA79-57DD-4945-8DBD-35EE8445A46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5025" y="4831106"/>
            <a:ext cx="1616097" cy="1616097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E455C280-477F-46FF-9199-2C2601165688}"/>
              </a:ext>
            </a:extLst>
          </p:cNvPr>
          <p:cNvSpPr txBox="1"/>
          <p:nvPr/>
        </p:nvSpPr>
        <p:spPr>
          <a:xfrm>
            <a:off x="3390040" y="2829095"/>
            <a:ext cx="2347192" cy="387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07917">
              <a:lnSpc>
                <a:spcPct val="90000"/>
              </a:lnSpc>
              <a:spcBef>
                <a:spcPct val="0"/>
              </a:spcBef>
            </a:pPr>
            <a:r>
              <a:rPr lang="ru-RU" sz="2133" dirty="0">
                <a:solidFill>
                  <a:srgbClr val="37507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Сайт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571E3D4-6BA3-4C09-A0E0-3EC4438D78C3}"/>
              </a:ext>
            </a:extLst>
          </p:cNvPr>
          <p:cNvSpPr txBox="1"/>
          <p:nvPr/>
        </p:nvSpPr>
        <p:spPr>
          <a:xfrm>
            <a:off x="6011076" y="2829095"/>
            <a:ext cx="2347192" cy="387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07917">
              <a:lnSpc>
                <a:spcPct val="90000"/>
              </a:lnSpc>
              <a:spcBef>
                <a:spcPct val="0"/>
              </a:spcBef>
            </a:pPr>
            <a:r>
              <a:rPr lang="ru-RU" sz="2133" dirty="0">
                <a:solidFill>
                  <a:srgbClr val="37507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Почта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1695F99-7FA1-479D-B0E9-F531D4F73637}"/>
              </a:ext>
            </a:extLst>
          </p:cNvPr>
          <p:cNvSpPr txBox="1"/>
          <p:nvPr/>
        </p:nvSpPr>
        <p:spPr>
          <a:xfrm>
            <a:off x="8650484" y="2829095"/>
            <a:ext cx="2347192" cy="3877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07917">
              <a:lnSpc>
                <a:spcPct val="90000"/>
              </a:lnSpc>
              <a:spcBef>
                <a:spcPct val="0"/>
              </a:spcBef>
            </a:pPr>
            <a:r>
              <a:rPr lang="ru-RU" sz="2133" dirty="0">
                <a:solidFill>
                  <a:srgbClr val="375075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Телефон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14391" y="280270"/>
            <a:ext cx="9640375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64BDE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   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Ресурсы федерального оператора сети 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    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Центров «Точка роста»:</a:t>
            </a:r>
          </a:p>
        </p:txBody>
      </p:sp>
    </p:spTree>
    <p:extLst>
      <p:ext uri="{BB962C8B-B14F-4D97-AF65-F5344CB8AC3E}">
        <p14:creationId xmlns:p14="http://schemas.microsoft.com/office/powerpoint/2010/main" val="2975730864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26138" y="272562"/>
            <a:ext cx="5831861" cy="1177805"/>
          </a:xfrm>
        </p:spPr>
        <p:txBody>
          <a:bodyPr>
            <a:normAutofit fontScale="90000"/>
          </a:bodyPr>
          <a:lstStyle/>
          <a:p>
            <a:r>
              <a:rPr lang="en-US" sz="4000" b="1" dirty="0">
                <a:solidFill>
                  <a:srgbClr val="64BDE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ru-RU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Ресурсы    </a:t>
            </a:r>
            <a:r>
              <a:rPr lang="ru-RU" sz="4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федеральных центров</a:t>
            </a:r>
            <a:r>
              <a:rPr lang="ru-RU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1026" name="Picture 2" descr="http://qrcoder.ru/code/?http%3A%2F%2Fvcht.center%2F&amp;4&amp;0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7492" y="1292875"/>
            <a:ext cx="1540337" cy="1540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qrcoder.ru/code/?https%3A%2F%2Frdsh.education%2F&amp;4&amp;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3298" y="3059346"/>
            <a:ext cx="1494531" cy="1494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rdsh.education/media/static/img/logo_2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70" y="3437824"/>
            <a:ext cx="753845" cy="737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90560" y="1632883"/>
            <a:ext cx="53724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12529"/>
                </a:solidFill>
                <a:latin typeface="arial" panose="020B0604020202020204" pitchFamily="34" charset="0"/>
              </a:rPr>
              <a:t>ФГБУК «Всероссийский центр развития художественного творчества и гуманитарных технологий»</a:t>
            </a:r>
            <a:r>
              <a:rPr lang="ru-RU" dirty="0">
                <a:solidFill>
                  <a:srgbClr val="212529"/>
                </a:solidFill>
                <a:latin typeface="arial" panose="020B0604020202020204" pitchFamily="34" charset="0"/>
              </a:rPr>
              <a:t> </a:t>
            </a:r>
          </a:p>
          <a:p>
            <a:r>
              <a:rPr lang="en-US" dirty="0">
                <a:hlinkClick r:id="rId5"/>
              </a:rPr>
              <a:t>http://vcht.center/</a:t>
            </a:r>
            <a:r>
              <a:rPr lang="ru-RU" dirty="0"/>
              <a:t>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193624" y="3344948"/>
            <a:ext cx="46599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12529"/>
                </a:solidFill>
                <a:latin typeface="arial" panose="020B0604020202020204" pitchFamily="34" charset="0"/>
              </a:rPr>
              <a:t>Корпоративный университет Российского движения школьников</a:t>
            </a:r>
          </a:p>
          <a:p>
            <a:r>
              <a:rPr lang="en-US" b="1" dirty="0">
                <a:solidFill>
                  <a:srgbClr val="212529"/>
                </a:solidFill>
                <a:latin typeface="arial" panose="020B0604020202020204" pitchFamily="34" charset="0"/>
                <a:hlinkClick r:id="rId6"/>
              </a:rPr>
              <a:t>https://rdsh.education/</a:t>
            </a:r>
            <a:r>
              <a:rPr lang="ru-RU" b="1" dirty="0">
                <a:solidFill>
                  <a:srgbClr val="212529"/>
                </a:solidFill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13" name="Picture 8" descr="http://vcht.center/wp-content/uploads/2019/07/vcht-e1562150061409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245" y="1632883"/>
            <a:ext cx="753844" cy="935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444" y="5045341"/>
            <a:ext cx="856695" cy="85669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66573" y="5045341"/>
            <a:ext cx="5012553" cy="133698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87492" y="4660771"/>
            <a:ext cx="1555302" cy="1555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950928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Calibri"/>
        <a:ea typeface="Calibri"/>
        <a:cs typeface="Calibri"/>
      </a:majorFont>
      <a:minorFont>
        <a:latin typeface="Helvetica"/>
        <a:ea typeface="Helvetica"/>
        <a:cs typeface="Helvetic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1346</TotalTime>
  <Words>1247</Words>
  <Application>Microsoft Office PowerPoint</Application>
  <PresentationFormat>Широкоэкранный</PresentationFormat>
  <Paragraphs>176</Paragraphs>
  <Slides>16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7" baseType="lpstr">
      <vt:lpstr>Arial</vt:lpstr>
      <vt:lpstr>Arial</vt:lpstr>
      <vt:lpstr>Calibri</vt:lpstr>
      <vt:lpstr>Calibri Light</vt:lpstr>
      <vt:lpstr>Circe</vt:lpstr>
      <vt:lpstr>Helvetica</vt:lpstr>
      <vt:lpstr>Muller Bold</vt:lpstr>
      <vt:lpstr>Roboto</vt:lpstr>
      <vt:lpstr>Times New Roman</vt:lpstr>
      <vt:lpstr>Verdana</vt:lpstr>
      <vt:lpstr>Тема Office</vt:lpstr>
      <vt:lpstr>Создание Центров образования естественно-научной и технологической направленностей «Точка роста»</vt:lpstr>
      <vt:lpstr>Указ Президента Российской Федерации  о Национальных целях развития Российской Федерации на период до 2030 года</vt:lpstr>
      <vt:lpstr>Презентация PowerPoint</vt:lpstr>
      <vt:lpstr>Презентация PowerPoint</vt:lpstr>
      <vt:lpstr>Образовательные направления Центров «Точка роста»:</vt:lpstr>
      <vt:lpstr>Зачем?</vt:lpstr>
      <vt:lpstr>Что изменится?</vt:lpstr>
      <vt:lpstr>За счет чего?</vt:lpstr>
      <vt:lpstr>Документы на уровне образовательных организаций, информационная открытость</vt:lpstr>
      <vt:lpstr>Показатели функционирования</vt:lpstr>
      <vt:lpstr>Образовательные программы</vt:lpstr>
      <vt:lpstr>Нормативные и финансовые условия</vt:lpstr>
      <vt:lpstr>Поддержка</vt:lpstr>
      <vt:lpstr>Презентация PowerPoint</vt:lpstr>
      <vt:lpstr>Презентация PowerPoint</vt:lpstr>
      <vt:lpstr>      Ресурсы    федеральных центров: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создании федеральной сети Центров образования цифрового и гуманитарного профилей «Точка роста»</dc:title>
  <dc:creator>Лариса Сулима</dc:creator>
  <cp:lastModifiedBy>Учитель</cp:lastModifiedBy>
  <cp:revision>178</cp:revision>
  <dcterms:modified xsi:type="dcterms:W3CDTF">2022-06-16T10:07:09Z</dcterms:modified>
</cp:coreProperties>
</file>